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88" r:id="rId2"/>
    <p:sldId id="303" r:id="rId3"/>
    <p:sldId id="289" r:id="rId4"/>
    <p:sldId id="295" r:id="rId5"/>
    <p:sldId id="294" r:id="rId6"/>
    <p:sldId id="290" r:id="rId7"/>
    <p:sldId id="299" r:id="rId8"/>
    <p:sldId id="301" r:id="rId9"/>
    <p:sldId id="298" r:id="rId10"/>
    <p:sldId id="297" r:id="rId11"/>
    <p:sldId id="300" r:id="rId12"/>
    <p:sldId id="296" r:id="rId13"/>
    <p:sldId id="291" r:id="rId14"/>
    <p:sldId id="292" r:id="rId15"/>
    <p:sldId id="302" r:id="rId16"/>
    <p:sldId id="264" r:id="rId17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4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997C15B8-0534-4A6D-8AC4-3984433C78C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FA3C711-A271-4BEB-B3B6-4BCF547A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62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1B080D61-0024-4217-8575-CE6BE6DE8A02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C6D1C170-93EB-4700-A853-8F39757A8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8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1C170-93EB-4700-A853-8F39757A8F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2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1C170-93EB-4700-A853-8F39757A8F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67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1C170-93EB-4700-A853-8F39757A8F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1C170-93EB-4700-A853-8F39757A8F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10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1C170-93EB-4700-A853-8F39757A8F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4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1C170-93EB-4700-A853-8F39757A8F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5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6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3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2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549" y="6567987"/>
            <a:ext cx="735651" cy="281208"/>
          </a:xfrm>
        </p:spPr>
        <p:txBody>
          <a:bodyPr/>
          <a:lstStyle>
            <a:lvl1pPr algn="l">
              <a:defRPr/>
            </a:lvl1pPr>
          </a:lstStyle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4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3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2109" y="365127"/>
            <a:ext cx="9462167" cy="1429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endParaRPr lang="en-US" sz="4400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542108" y="1939896"/>
            <a:ext cx="11296667" cy="405070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4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5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1" y="6513921"/>
            <a:ext cx="6545367" cy="2075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9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567986"/>
            <a:ext cx="12192000" cy="290015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67985"/>
            <a:ext cx="2552491" cy="2729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1" b="0" i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FD91255-97F1-4C6E-B048-63E03B8A039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67987"/>
            <a:ext cx="838200" cy="2812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F3C6C868-4597-49B0-8DE1-22D08B6B438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0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9267" y="2538651"/>
            <a:ext cx="7589855" cy="678731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Virtual Machine (HW1) with </a:t>
            </a:r>
            <a:br>
              <a:rPr lang="en-US" altLang="zh-CN" sz="36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altLang="zh-CN" sz="36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 Inversed Stack</a:t>
            </a:r>
            <a:endParaRPr lang="en-US" sz="36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10512" y="4172717"/>
            <a:ext cx="5576131" cy="678731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pPr algn="r"/>
            <a:r>
              <a:rPr lang="en-US" altLang="zh-CN" sz="2667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Presenter: Lan Luo</a:t>
            </a:r>
            <a:endParaRPr lang="en-US" sz="2667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4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ECBC13-E707-488A-9A77-CD023482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E203793-22CF-4B2A-88B3-AA9AB980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3466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STO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20C82E-1CC5-4D25-8A91-C6A637B6534C}"/>
              </a:ext>
            </a:extLst>
          </p:cNvPr>
          <p:cNvSpPr txBox="1"/>
          <p:nvPr/>
        </p:nvSpPr>
        <p:spPr>
          <a:xfrm>
            <a:off x="6650181" y="2309092"/>
            <a:ext cx="5227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endParaRPr lang="en-US" dirty="0"/>
          </a:p>
          <a:p>
            <a:pPr lvl="1"/>
            <a:r>
              <a:rPr lang="en-US" dirty="0"/>
              <a:t>case 4: </a:t>
            </a:r>
          </a:p>
          <a:p>
            <a:pPr lvl="2"/>
            <a:r>
              <a:rPr lang="en-US" b="1" dirty="0"/>
              <a:t>if (</a:t>
            </a:r>
            <a:r>
              <a:rPr lang="en-US" b="1" dirty="0">
                <a:solidFill>
                  <a:srgbClr val="FF0000"/>
                </a:solidFill>
              </a:rPr>
              <a:t>base(</a:t>
            </a:r>
            <a:r>
              <a:rPr lang="en-US" b="1" dirty="0" err="1">
                <a:solidFill>
                  <a:srgbClr val="FF0000"/>
                </a:solidFill>
              </a:rPr>
              <a:t>IR.l</a:t>
            </a:r>
            <a:r>
              <a:rPr lang="en-US" b="1" dirty="0">
                <a:solidFill>
                  <a:srgbClr val="FF0000"/>
                </a:solidFill>
              </a:rPr>
              <a:t>, BP)==0</a:t>
            </a:r>
            <a:r>
              <a:rPr lang="en-US" b="1" dirty="0"/>
              <a:t>) </a:t>
            </a:r>
          </a:p>
          <a:p>
            <a:pPr lvl="3"/>
            <a:r>
              <a:rPr lang="en-US" b="1" dirty="0"/>
              <a:t>stack[base(</a:t>
            </a:r>
            <a:r>
              <a:rPr lang="en-US" b="1" dirty="0" err="1"/>
              <a:t>IR.l</a:t>
            </a:r>
            <a:r>
              <a:rPr lang="en-US" b="1" dirty="0"/>
              <a:t>, BP)+</a:t>
            </a:r>
            <a:r>
              <a:rPr lang="en-US" b="1" dirty="0" err="1"/>
              <a:t>IR.m</a:t>
            </a:r>
            <a:r>
              <a:rPr lang="en-US" b="1" dirty="0"/>
              <a:t>] = R[</a:t>
            </a:r>
            <a:r>
              <a:rPr lang="en-US" b="1" dirty="0" err="1"/>
              <a:t>IR.r</a:t>
            </a:r>
            <a:r>
              <a:rPr lang="en-US" b="1" dirty="0"/>
              <a:t>];</a:t>
            </a:r>
          </a:p>
          <a:p>
            <a:pPr lvl="1"/>
            <a:r>
              <a:rPr lang="en-US" b="1" dirty="0"/>
              <a:t>         else </a:t>
            </a:r>
          </a:p>
          <a:p>
            <a:pPr lvl="3"/>
            <a:r>
              <a:rPr lang="en-US" b="1" dirty="0"/>
              <a:t>stack[</a:t>
            </a:r>
            <a:r>
              <a:rPr lang="en-US" b="1" dirty="0">
                <a:solidFill>
                  <a:srgbClr val="FF0000"/>
                </a:solidFill>
              </a:rPr>
              <a:t>base(</a:t>
            </a:r>
            <a:r>
              <a:rPr lang="en-US" b="1" dirty="0" err="1">
                <a:solidFill>
                  <a:srgbClr val="FF0000"/>
                </a:solidFill>
              </a:rPr>
              <a:t>IR.l</a:t>
            </a:r>
            <a:r>
              <a:rPr lang="en-US" b="1" dirty="0">
                <a:solidFill>
                  <a:srgbClr val="FF0000"/>
                </a:solidFill>
              </a:rPr>
              <a:t>, BP)-</a:t>
            </a:r>
            <a:r>
              <a:rPr lang="en-US" b="1" dirty="0" err="1">
                <a:solidFill>
                  <a:srgbClr val="FF0000"/>
                </a:solidFill>
              </a:rPr>
              <a:t>IR.m</a:t>
            </a:r>
            <a:r>
              <a:rPr lang="en-US" b="1" dirty="0"/>
              <a:t>] = R[</a:t>
            </a:r>
            <a:r>
              <a:rPr lang="en-US" b="1" dirty="0" err="1"/>
              <a:t>IR.r</a:t>
            </a:r>
            <a:r>
              <a:rPr lang="en-US" b="1" dirty="0"/>
              <a:t>];</a:t>
            </a:r>
          </a:p>
          <a:p>
            <a:pPr lvl="1"/>
            <a:r>
              <a:rPr lang="en-US" dirty="0"/>
              <a:t>break;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876A20A-86A6-4C12-A01A-1734F5799739}"/>
              </a:ext>
            </a:extLst>
          </p:cNvPr>
          <p:cNvSpPr txBox="1"/>
          <p:nvPr/>
        </p:nvSpPr>
        <p:spPr>
          <a:xfrm>
            <a:off x="1496290" y="2440420"/>
            <a:ext cx="51538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endParaRPr lang="en-US" dirty="0"/>
          </a:p>
          <a:p>
            <a:pPr lvl="1"/>
            <a:r>
              <a:rPr lang="en-US" dirty="0"/>
              <a:t>case 4: </a:t>
            </a:r>
          </a:p>
          <a:p>
            <a:pPr lvl="2"/>
            <a:r>
              <a:rPr lang="pt-BR" b="1" dirty="0"/>
              <a:t>stack[base(IR.l, BP)+IR.m] = R[IR.r];</a:t>
            </a:r>
          </a:p>
          <a:p>
            <a:pPr lvl="1"/>
            <a:r>
              <a:rPr lang="en-US" dirty="0"/>
              <a:t>         break;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11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ECBC13-E707-488A-9A77-CD023482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E203793-22CF-4B2A-88B3-AA9AB980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3466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CALL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20C82E-1CC5-4D25-8A91-C6A637B6534C}"/>
              </a:ext>
            </a:extLst>
          </p:cNvPr>
          <p:cNvSpPr txBox="1"/>
          <p:nvPr/>
        </p:nvSpPr>
        <p:spPr>
          <a:xfrm>
            <a:off x="6650181" y="2309092"/>
            <a:ext cx="52277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pPr lvl="1"/>
            <a:r>
              <a:rPr lang="en-US" dirty="0"/>
              <a:t>case 5:</a:t>
            </a:r>
          </a:p>
          <a:p>
            <a:pPr lvl="1"/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if (SP-4&lt;=GP) </a:t>
            </a:r>
            <a:r>
              <a:rPr lang="en-US" b="1" dirty="0" err="1">
                <a:solidFill>
                  <a:srgbClr val="FF0000"/>
                </a:solidFill>
              </a:rPr>
              <a:t>ERROR_StackOverflow</a:t>
            </a:r>
            <a:r>
              <a:rPr lang="en-US" b="1" dirty="0">
                <a:solidFill>
                  <a:srgbClr val="FF0000"/>
                </a:solidFill>
              </a:rPr>
              <a:t>(); 	</a:t>
            </a:r>
            <a:r>
              <a:rPr lang="en-US" b="1" dirty="0"/>
              <a:t>stack[</a:t>
            </a:r>
            <a:r>
              <a:rPr lang="en-US" b="1" dirty="0">
                <a:solidFill>
                  <a:srgbClr val="FF0000"/>
                </a:solidFill>
              </a:rPr>
              <a:t>SP-1</a:t>
            </a:r>
            <a:r>
              <a:rPr lang="en-US" b="1" dirty="0"/>
              <a:t>] = 0;                    </a:t>
            </a:r>
          </a:p>
          <a:p>
            <a:pPr lvl="2"/>
            <a:r>
              <a:rPr lang="en-US" b="1" dirty="0"/>
              <a:t>stack[</a:t>
            </a:r>
            <a:r>
              <a:rPr lang="en-US" b="1" dirty="0">
                <a:solidFill>
                  <a:srgbClr val="FF0000"/>
                </a:solidFill>
              </a:rPr>
              <a:t>SP-2</a:t>
            </a:r>
            <a:r>
              <a:rPr lang="en-US" b="1" dirty="0"/>
              <a:t>] = base(</a:t>
            </a:r>
            <a:r>
              <a:rPr lang="en-US" b="1" dirty="0" err="1"/>
              <a:t>IR.l</a:t>
            </a:r>
            <a:r>
              <a:rPr lang="en-US" b="1" dirty="0"/>
              <a:t>, BP);       </a:t>
            </a:r>
          </a:p>
          <a:p>
            <a:pPr lvl="2"/>
            <a:r>
              <a:rPr lang="en-US" b="1" dirty="0"/>
              <a:t>stack[</a:t>
            </a:r>
            <a:r>
              <a:rPr lang="en-US" b="1" dirty="0">
                <a:solidFill>
                  <a:srgbClr val="FF0000"/>
                </a:solidFill>
              </a:rPr>
              <a:t>SP-3</a:t>
            </a:r>
            <a:r>
              <a:rPr lang="en-US" b="1" dirty="0"/>
              <a:t>] = BP;                   </a:t>
            </a:r>
          </a:p>
          <a:p>
            <a:pPr lvl="2"/>
            <a:r>
              <a:rPr lang="en-US" b="1" dirty="0"/>
              <a:t>stack[</a:t>
            </a:r>
            <a:r>
              <a:rPr lang="en-US" b="1" dirty="0">
                <a:solidFill>
                  <a:srgbClr val="FF0000"/>
                </a:solidFill>
              </a:rPr>
              <a:t>SP-4</a:t>
            </a:r>
            <a:r>
              <a:rPr lang="en-US" b="1" dirty="0"/>
              <a:t>] = PC; </a:t>
            </a:r>
          </a:p>
          <a:p>
            <a:pPr lvl="2"/>
            <a:r>
              <a:rPr lang="en-US" b="1" dirty="0"/>
              <a:t>BP = </a:t>
            </a:r>
            <a:r>
              <a:rPr lang="en-US" b="1" dirty="0">
                <a:solidFill>
                  <a:srgbClr val="FF0000"/>
                </a:solidFill>
              </a:rPr>
              <a:t>SP-1</a:t>
            </a:r>
            <a:r>
              <a:rPr lang="en-US" b="1" dirty="0"/>
              <a:t>;</a:t>
            </a:r>
          </a:p>
          <a:p>
            <a:pPr lvl="1"/>
            <a:r>
              <a:rPr lang="en-US" dirty="0"/>
              <a:t>         PC = </a:t>
            </a:r>
            <a:r>
              <a:rPr lang="en-US" dirty="0" err="1"/>
              <a:t>IR.m</a:t>
            </a:r>
            <a:r>
              <a:rPr lang="en-US" dirty="0"/>
              <a:t>;</a:t>
            </a:r>
          </a:p>
          <a:p>
            <a:pPr lvl="2"/>
            <a:r>
              <a:rPr lang="en-US" dirty="0"/>
              <a:t>break;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876A20A-86A6-4C12-A01A-1734F5799739}"/>
              </a:ext>
            </a:extLst>
          </p:cNvPr>
          <p:cNvSpPr txBox="1"/>
          <p:nvPr/>
        </p:nvSpPr>
        <p:spPr>
          <a:xfrm>
            <a:off x="1496290" y="2440420"/>
            <a:ext cx="5153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endParaRPr lang="en-US" dirty="0"/>
          </a:p>
          <a:p>
            <a:pPr lvl="1"/>
            <a:r>
              <a:rPr lang="en-US" dirty="0"/>
              <a:t>case 5:</a:t>
            </a:r>
          </a:p>
          <a:p>
            <a:pPr lvl="2"/>
            <a:r>
              <a:rPr lang="en-US" b="1" dirty="0"/>
              <a:t>stack[SP+1] = 0;                        </a:t>
            </a:r>
            <a:r>
              <a:rPr lang="en-US" dirty="0">
                <a:solidFill>
                  <a:schemeClr val="accent6"/>
                </a:solidFill>
              </a:rPr>
              <a:t>// RV</a:t>
            </a:r>
          </a:p>
          <a:p>
            <a:pPr lvl="2"/>
            <a:r>
              <a:rPr lang="en-US" b="1" dirty="0"/>
              <a:t>stack[SP+2] = base(</a:t>
            </a:r>
            <a:r>
              <a:rPr lang="en-US" b="1" dirty="0" err="1"/>
              <a:t>IR.l</a:t>
            </a:r>
            <a:r>
              <a:rPr lang="en-US" b="1" dirty="0"/>
              <a:t>, BP);   </a:t>
            </a:r>
            <a:r>
              <a:rPr lang="en-US" dirty="0">
                <a:solidFill>
                  <a:schemeClr val="accent6"/>
                </a:solidFill>
              </a:rPr>
              <a:t>// SL</a:t>
            </a:r>
          </a:p>
          <a:p>
            <a:pPr lvl="2"/>
            <a:r>
              <a:rPr lang="en-US" b="1" dirty="0"/>
              <a:t>stack[SP+3] = BP;	                  </a:t>
            </a:r>
            <a:r>
              <a:rPr lang="en-US" dirty="0">
                <a:solidFill>
                  <a:schemeClr val="accent6"/>
                </a:solidFill>
              </a:rPr>
              <a:t>// DL</a:t>
            </a:r>
          </a:p>
          <a:p>
            <a:pPr lvl="2"/>
            <a:r>
              <a:rPr lang="en-US" b="1" dirty="0"/>
              <a:t>stack[SP+4] = PC;                      </a:t>
            </a:r>
            <a:r>
              <a:rPr lang="en-US" dirty="0">
                <a:solidFill>
                  <a:schemeClr val="accent6"/>
                </a:solidFill>
              </a:rPr>
              <a:t>// RA</a:t>
            </a:r>
          </a:p>
          <a:p>
            <a:pPr lvl="2"/>
            <a:r>
              <a:rPr lang="en-US" b="1" dirty="0"/>
              <a:t>BP = SP+1;</a:t>
            </a:r>
          </a:p>
          <a:p>
            <a:pPr lvl="2"/>
            <a:r>
              <a:rPr lang="en-US" dirty="0"/>
              <a:t>PC = </a:t>
            </a:r>
            <a:r>
              <a:rPr lang="en-US" dirty="0" err="1"/>
              <a:t>IR.m</a:t>
            </a:r>
            <a:r>
              <a:rPr lang="en-US" dirty="0"/>
              <a:t>;</a:t>
            </a:r>
          </a:p>
          <a:p>
            <a:pPr lvl="2"/>
            <a:r>
              <a:rPr lang="en-US" dirty="0"/>
              <a:t>break;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3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ECBC13-E707-488A-9A77-CD023482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E203793-22CF-4B2A-88B3-AA9AB980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3466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RTN</a:t>
            </a:r>
          </a:p>
          <a:p>
            <a:pPr marL="514350" indent="-514350">
              <a:buFont typeface="+mj-lt"/>
              <a:buAutoNum type="arabicPeriod" startAt="6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20C82E-1CC5-4D25-8A91-C6A637B6534C}"/>
              </a:ext>
            </a:extLst>
          </p:cNvPr>
          <p:cNvSpPr txBox="1"/>
          <p:nvPr/>
        </p:nvSpPr>
        <p:spPr>
          <a:xfrm>
            <a:off x="6761019" y="2309093"/>
            <a:ext cx="3934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endParaRPr lang="en-US" dirty="0"/>
          </a:p>
          <a:p>
            <a:pPr lvl="1"/>
            <a:r>
              <a:rPr lang="en-US" dirty="0"/>
              <a:t>case 2:		</a:t>
            </a:r>
          </a:p>
          <a:p>
            <a:r>
              <a:rPr lang="en-US" dirty="0"/>
              <a:t>                </a:t>
            </a:r>
            <a:r>
              <a:rPr lang="en-US" b="1" dirty="0"/>
              <a:t>SP = </a:t>
            </a:r>
            <a:r>
              <a:rPr lang="en-US" b="1" dirty="0">
                <a:solidFill>
                  <a:srgbClr val="FF0000"/>
                </a:solidFill>
              </a:rPr>
              <a:t>BP + 1</a:t>
            </a:r>
            <a:r>
              <a:rPr lang="en-US" b="1" dirty="0"/>
              <a:t>;</a:t>
            </a:r>
          </a:p>
          <a:p>
            <a:r>
              <a:rPr lang="en-US" b="1" dirty="0"/>
              <a:t>                BP = stack[</a:t>
            </a:r>
            <a:r>
              <a:rPr lang="en-US" b="1" dirty="0">
                <a:solidFill>
                  <a:srgbClr val="FF0000"/>
                </a:solidFill>
              </a:rPr>
              <a:t>SP-3</a:t>
            </a:r>
            <a:r>
              <a:rPr lang="en-US" b="1" dirty="0"/>
              <a:t>];       </a:t>
            </a:r>
            <a:r>
              <a:rPr lang="en-US" dirty="0"/>
              <a:t> </a:t>
            </a:r>
          </a:p>
          <a:p>
            <a:r>
              <a:rPr lang="en-US" b="1" dirty="0"/>
              <a:t>                PC = stack[</a:t>
            </a:r>
            <a:r>
              <a:rPr lang="en-US" b="1" dirty="0">
                <a:solidFill>
                  <a:srgbClr val="FF0000"/>
                </a:solidFill>
              </a:rPr>
              <a:t>SP-4</a:t>
            </a:r>
            <a:r>
              <a:rPr lang="en-US" b="1" dirty="0"/>
              <a:t>];       </a:t>
            </a:r>
            <a:endParaRPr lang="en-US" dirty="0"/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876A20A-86A6-4C12-A01A-1734F5799739}"/>
              </a:ext>
            </a:extLst>
          </p:cNvPr>
          <p:cNvSpPr txBox="1"/>
          <p:nvPr/>
        </p:nvSpPr>
        <p:spPr>
          <a:xfrm>
            <a:off x="1496290" y="2440420"/>
            <a:ext cx="51538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endParaRPr lang="en-US" dirty="0"/>
          </a:p>
          <a:p>
            <a:pPr lvl="1"/>
            <a:r>
              <a:rPr lang="en-US" dirty="0"/>
              <a:t>case 2:                 	 </a:t>
            </a:r>
          </a:p>
          <a:p>
            <a:pPr lvl="1"/>
            <a:r>
              <a:rPr lang="en-US" b="1" dirty="0" smtClean="0"/>
              <a:t>       SP = BP - 1;</a:t>
            </a:r>
          </a:p>
          <a:p>
            <a:r>
              <a:rPr lang="en-US" b="1" dirty="0" smtClean="0"/>
              <a:t>                </a:t>
            </a:r>
            <a:r>
              <a:rPr lang="en-US" b="1" dirty="0"/>
              <a:t>BP = stack[SP+3];       </a:t>
            </a:r>
            <a:r>
              <a:rPr lang="en-US" dirty="0">
                <a:solidFill>
                  <a:schemeClr val="accent6"/>
                </a:solidFill>
              </a:rPr>
              <a:t>// BP = DL</a:t>
            </a:r>
          </a:p>
          <a:p>
            <a:r>
              <a:rPr lang="en-US" b="1" dirty="0"/>
              <a:t>                PC = stack[SP+4];</a:t>
            </a:r>
            <a:r>
              <a:rPr lang="en-US" dirty="0"/>
              <a:t>       </a:t>
            </a:r>
            <a:r>
              <a:rPr lang="en-US" dirty="0">
                <a:solidFill>
                  <a:schemeClr val="accent6"/>
                </a:solidFill>
              </a:rPr>
              <a:t>// PC = RA</a:t>
            </a:r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201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ECBC13-E707-488A-9A77-CD023482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E203793-22CF-4B2A-88B3-AA9AB980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3466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Base()</a:t>
            </a:r>
          </a:p>
          <a:p>
            <a:pPr marL="514350" indent="-514350">
              <a:buFont typeface="+mj-lt"/>
              <a:buAutoNum type="arabicPeriod" startAt="7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20C82E-1CC5-4D25-8A91-C6A637B6534C}"/>
              </a:ext>
            </a:extLst>
          </p:cNvPr>
          <p:cNvSpPr txBox="1"/>
          <p:nvPr/>
        </p:nvSpPr>
        <p:spPr>
          <a:xfrm>
            <a:off x="6761018" y="2440420"/>
            <a:ext cx="39346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</a:t>
            </a:r>
          </a:p>
          <a:p>
            <a:endParaRPr lang="en-US" dirty="0"/>
          </a:p>
          <a:p>
            <a:r>
              <a:rPr lang="en-US" dirty="0"/>
              <a:t>int base(int l, int base) </a:t>
            </a:r>
          </a:p>
          <a:p>
            <a:r>
              <a:rPr lang="en-US" dirty="0"/>
              <a:t>{</a:t>
            </a:r>
          </a:p>
          <a:p>
            <a:pPr lvl="1"/>
            <a:r>
              <a:rPr lang="en-US" dirty="0"/>
              <a:t>  int b1; 	</a:t>
            </a:r>
          </a:p>
          <a:p>
            <a:pPr lvl="1"/>
            <a:r>
              <a:rPr lang="en-US" dirty="0"/>
              <a:t>  b1 = base;</a:t>
            </a:r>
          </a:p>
          <a:p>
            <a:pPr lvl="1"/>
            <a:r>
              <a:rPr lang="en-US" dirty="0"/>
              <a:t>  while (l &gt; 0)</a:t>
            </a:r>
          </a:p>
          <a:p>
            <a:pPr lvl="1"/>
            <a:r>
              <a:rPr lang="en-US" dirty="0"/>
              <a:t>  {</a:t>
            </a:r>
          </a:p>
          <a:p>
            <a:pPr lvl="2"/>
            <a:r>
              <a:rPr lang="en-US" dirty="0"/>
              <a:t>    </a:t>
            </a:r>
            <a:r>
              <a:rPr lang="en-US" b="1" dirty="0"/>
              <a:t>b1 = stack[</a:t>
            </a:r>
            <a:r>
              <a:rPr lang="en-US" b="1" dirty="0">
                <a:solidFill>
                  <a:srgbClr val="FF0000"/>
                </a:solidFill>
              </a:rPr>
              <a:t>b1 - 1</a:t>
            </a:r>
            <a:r>
              <a:rPr lang="en-US" b="1" dirty="0"/>
              <a:t>];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    // b1 - 1 points to SL</a:t>
            </a:r>
            <a:endParaRPr lang="en-US" b="1" dirty="0"/>
          </a:p>
          <a:p>
            <a:pPr lvl="2"/>
            <a:r>
              <a:rPr lang="en-US" dirty="0"/>
              <a:t>    l--;</a:t>
            </a:r>
          </a:p>
          <a:p>
            <a:pPr lvl="1"/>
            <a:r>
              <a:rPr lang="en-US" dirty="0"/>
              <a:t>  }</a:t>
            </a:r>
          </a:p>
          <a:p>
            <a:pPr lvl="1"/>
            <a:r>
              <a:rPr lang="en-US" dirty="0"/>
              <a:t>  return b1;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876A20A-86A6-4C12-A01A-1734F5799739}"/>
              </a:ext>
            </a:extLst>
          </p:cNvPr>
          <p:cNvSpPr txBox="1"/>
          <p:nvPr/>
        </p:nvSpPr>
        <p:spPr>
          <a:xfrm>
            <a:off x="1496291" y="2440420"/>
            <a:ext cx="37407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</a:t>
            </a:r>
          </a:p>
          <a:p>
            <a:r>
              <a:rPr lang="en-US" dirty="0">
                <a:solidFill>
                  <a:schemeClr val="accent6"/>
                </a:solidFill>
              </a:rPr>
              <a:t>// base is the current BP</a:t>
            </a:r>
          </a:p>
          <a:p>
            <a:r>
              <a:rPr lang="en-US" dirty="0"/>
              <a:t>int base(int l, int base) </a:t>
            </a:r>
          </a:p>
          <a:p>
            <a:r>
              <a:rPr lang="en-US" dirty="0"/>
              <a:t>{</a:t>
            </a:r>
          </a:p>
          <a:p>
            <a:pPr lvl="1"/>
            <a:r>
              <a:rPr lang="en-US" dirty="0"/>
              <a:t>  int b1; </a:t>
            </a:r>
          </a:p>
          <a:p>
            <a:pPr lvl="1"/>
            <a:r>
              <a:rPr lang="en-US" dirty="0"/>
              <a:t>  b1 = base;</a:t>
            </a:r>
          </a:p>
          <a:p>
            <a:pPr lvl="1"/>
            <a:r>
              <a:rPr lang="en-US" dirty="0"/>
              <a:t>  while (l &gt; 0)</a:t>
            </a:r>
          </a:p>
          <a:p>
            <a:pPr lvl="1"/>
            <a:r>
              <a:rPr lang="en-US" dirty="0"/>
              <a:t>  {</a:t>
            </a:r>
          </a:p>
          <a:p>
            <a:pPr lvl="2"/>
            <a:r>
              <a:rPr lang="en-US" dirty="0"/>
              <a:t>    </a:t>
            </a:r>
            <a:r>
              <a:rPr lang="en-US" b="1" dirty="0"/>
              <a:t>b1 = stack[b1 + 1]; </a:t>
            </a:r>
          </a:p>
          <a:p>
            <a:pPr lvl="2"/>
            <a:r>
              <a:rPr lang="en-US" b="1" dirty="0"/>
              <a:t>    </a:t>
            </a:r>
            <a:r>
              <a:rPr lang="en-US" dirty="0">
                <a:solidFill>
                  <a:schemeClr val="accent6"/>
                </a:solidFill>
              </a:rPr>
              <a:t>// b1 + 1 points to SL</a:t>
            </a:r>
          </a:p>
          <a:p>
            <a:pPr lvl="2"/>
            <a:r>
              <a:rPr lang="en-US" dirty="0"/>
              <a:t>    l--;</a:t>
            </a:r>
          </a:p>
          <a:p>
            <a:pPr lvl="1"/>
            <a:r>
              <a:rPr lang="en-US" dirty="0"/>
              <a:t>  }</a:t>
            </a:r>
          </a:p>
          <a:p>
            <a:pPr lvl="1"/>
            <a:r>
              <a:rPr lang="en-US" dirty="0"/>
              <a:t>  return b1;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44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73DADD-C4D5-46A1-9557-5DB882B1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19E58-CFA9-42D4-AEF7-828A5737F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727CA28-A10D-4CBD-9AEB-B5FEAFCA3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6" r="29243" b="6397"/>
          <a:stretch/>
        </p:blipFill>
        <p:spPr>
          <a:xfrm>
            <a:off x="5394036" y="1812473"/>
            <a:ext cx="6533635" cy="4763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C6471C1-9848-4AA6-BF74-615F8AC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5" r="44091" b="4108"/>
          <a:stretch/>
        </p:blipFill>
        <p:spPr>
          <a:xfrm>
            <a:off x="138546" y="1825625"/>
            <a:ext cx="5037344" cy="47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73DADD-C4D5-46A1-9557-5DB882B1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Testing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40779FF-21A9-48AB-ADD7-46B7A3CB8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08" r="29394" b="4108"/>
          <a:stretch/>
        </p:blipFill>
        <p:spPr>
          <a:xfrm>
            <a:off x="73636" y="2087418"/>
            <a:ext cx="5987999" cy="4054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5CE9890-70DF-4770-8764-9174BDC06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48" r="29772" b="3973"/>
          <a:stretch/>
        </p:blipFill>
        <p:spPr>
          <a:xfrm>
            <a:off x="6204001" y="2087418"/>
            <a:ext cx="5914363" cy="40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0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0569" y="2221050"/>
            <a:ext cx="9403187" cy="1207951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Thank You!</a:t>
            </a:r>
            <a:endParaRPr lang="en-US" sz="24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FFA4D7-FAF6-4E5C-A089-79C7A1B0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082B4F-6B8D-48FA-80E9-2056D3ED3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Inversed stack</a:t>
            </a:r>
          </a:p>
          <a:p>
            <a:r>
              <a:rPr lang="en-US" dirty="0"/>
              <a:t>Intuition</a:t>
            </a:r>
          </a:p>
          <a:p>
            <a:r>
              <a:rPr lang="en-US" dirty="0"/>
              <a:t>Modifications on the code of HW1</a:t>
            </a:r>
          </a:p>
          <a:p>
            <a:r>
              <a:rPr lang="en-US" dirty="0"/>
              <a:t>Testing on 2 input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42F848A-BF29-49D0-B407-7C056BE3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117" y="4167630"/>
            <a:ext cx="4336188" cy="214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97860B-D1E9-4E4C-ABEB-04A40F1B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Inversed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A4B4E9-B4EB-4448-BF34-D14438CE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8693" cy="4351339"/>
          </a:xfrm>
        </p:spPr>
        <p:txBody>
          <a:bodyPr/>
          <a:lstStyle/>
          <a:p>
            <a:r>
              <a:rPr lang="en-US" dirty="0"/>
              <a:t>Stack in HW1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6776813-0214-4CCB-9D5D-D977FB018950}"/>
              </a:ext>
            </a:extLst>
          </p:cNvPr>
          <p:cNvSpPr txBox="1">
            <a:spLocks/>
          </p:cNvSpPr>
          <p:nvPr/>
        </p:nvSpPr>
        <p:spPr>
          <a:xfrm>
            <a:off x="6450898" y="1794003"/>
            <a:ext cx="3378693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Inversed Stack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2D206F3D-E61C-4459-BAB5-E3DD02C14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43141"/>
              </p:ext>
            </p:extLst>
          </p:nvPr>
        </p:nvGraphicFramePr>
        <p:xfrm>
          <a:off x="1758604" y="2342473"/>
          <a:ext cx="1742982" cy="38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82">
                  <a:extLst>
                    <a:ext uri="{9D8B030D-6E8A-4147-A177-3AD203B41FA5}">
                      <a16:colId xmlns="" xmlns:a16="http://schemas.microsoft.com/office/drawing/2014/main" val="828076655"/>
                    </a:ext>
                  </a:extLst>
                </a:gridCol>
              </a:tblGrid>
              <a:tr h="17176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0444153"/>
                  </a:ext>
                </a:extLst>
              </a:tr>
              <a:tr h="6985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1400004"/>
                  </a:ext>
                </a:extLst>
              </a:tr>
              <a:tr h="7065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4105920"/>
                  </a:ext>
                </a:extLst>
              </a:tr>
              <a:tr h="711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7890139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2FFCAD1C-9874-4E30-BCDC-48B55AAB2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873442"/>
              </p:ext>
            </p:extLst>
          </p:nvPr>
        </p:nvGraphicFramePr>
        <p:xfrm>
          <a:off x="7268753" y="2310852"/>
          <a:ext cx="1742982" cy="3834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82">
                  <a:extLst>
                    <a:ext uri="{9D8B030D-6E8A-4147-A177-3AD203B41FA5}">
                      <a16:colId xmlns="" xmlns:a16="http://schemas.microsoft.com/office/drawing/2014/main" val="649306706"/>
                    </a:ext>
                  </a:extLst>
                </a:gridCol>
              </a:tblGrid>
              <a:tr h="6306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08063897"/>
                  </a:ext>
                </a:extLst>
              </a:tr>
              <a:tr h="6114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3056037"/>
                  </a:ext>
                </a:extLst>
              </a:tr>
              <a:tr h="18668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3087783"/>
                  </a:ext>
                </a:extLst>
              </a:tr>
              <a:tr h="7256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1532025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10B7CFB-097C-44EE-A218-C307783082E5}"/>
              </a:ext>
            </a:extLst>
          </p:cNvPr>
          <p:cNvGrpSpPr/>
          <p:nvPr/>
        </p:nvGrpSpPr>
        <p:grpSpPr>
          <a:xfrm>
            <a:off x="3501586" y="3920044"/>
            <a:ext cx="920404" cy="369332"/>
            <a:chOff x="3501586" y="3920044"/>
            <a:chExt cx="920404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412FB139-9F49-4EA7-827C-593716430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09170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DD27623-4F8B-4322-B136-9F5E14F161EF}"/>
                </a:ext>
              </a:extLst>
            </p:cNvPr>
            <p:cNvSpPr txBox="1"/>
            <p:nvPr/>
          </p:nvSpPr>
          <p:spPr>
            <a:xfrm>
              <a:off x="3833091" y="3920044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4706E8-2CD7-48A2-9424-9528CA16F589}"/>
              </a:ext>
            </a:extLst>
          </p:cNvPr>
          <p:cNvGrpSpPr/>
          <p:nvPr/>
        </p:nvGrpSpPr>
        <p:grpSpPr>
          <a:xfrm>
            <a:off x="3501586" y="4548970"/>
            <a:ext cx="907208" cy="369332"/>
            <a:chOff x="3501586" y="4548970"/>
            <a:chExt cx="907208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F85A24B9-AE8E-43C1-831E-5D0B84A82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733636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D76B2BA-E76E-4464-BA5C-6D9D62EEBCB2}"/>
                </a:ext>
              </a:extLst>
            </p:cNvPr>
            <p:cNvSpPr txBox="1"/>
            <p:nvPr/>
          </p:nvSpPr>
          <p:spPr>
            <a:xfrm>
              <a:off x="3819895" y="4548970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52AC89A-22C1-4EB7-B49D-D4B9A07F507B}"/>
              </a:ext>
            </a:extLst>
          </p:cNvPr>
          <p:cNvGrpSpPr/>
          <p:nvPr/>
        </p:nvGrpSpPr>
        <p:grpSpPr>
          <a:xfrm>
            <a:off x="9011735" y="3343962"/>
            <a:ext cx="920404" cy="369332"/>
            <a:chOff x="8645435" y="3375584"/>
            <a:chExt cx="920404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8BEE96EB-6B15-486B-A73A-602E8A2E8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5435" y="354724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B7D2A6C-52D4-4250-88D4-9754425C24E5}"/>
                </a:ext>
              </a:extLst>
            </p:cNvPr>
            <p:cNvSpPr txBox="1"/>
            <p:nvPr/>
          </p:nvSpPr>
          <p:spPr>
            <a:xfrm>
              <a:off x="8976940" y="3375584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6559C98-0019-4E01-8BBB-B90A9C9821AF}"/>
              </a:ext>
            </a:extLst>
          </p:cNvPr>
          <p:cNvGrpSpPr/>
          <p:nvPr/>
        </p:nvGrpSpPr>
        <p:grpSpPr>
          <a:xfrm>
            <a:off x="9013529" y="2789964"/>
            <a:ext cx="907208" cy="369332"/>
            <a:chOff x="8658631" y="2821586"/>
            <a:chExt cx="907208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290E5732-B0B6-4223-9390-4F3C244C7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8631" y="3006252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0E40DD98-1E73-4E8D-AE00-86FCEBDF29A0}"/>
                </a:ext>
              </a:extLst>
            </p:cNvPr>
            <p:cNvSpPr txBox="1"/>
            <p:nvPr/>
          </p:nvSpPr>
          <p:spPr>
            <a:xfrm>
              <a:off x="8976940" y="2821586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BP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329F9D0-3484-401E-A74B-B36A247B9947}"/>
              </a:ext>
            </a:extLst>
          </p:cNvPr>
          <p:cNvSpPr txBox="1"/>
          <p:nvPr/>
        </p:nvSpPr>
        <p:spPr>
          <a:xfrm>
            <a:off x="1171661" y="5882261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30016F2-6DB2-4BC3-861D-CAF370D0019F}"/>
              </a:ext>
            </a:extLst>
          </p:cNvPr>
          <p:cNvSpPr txBox="1"/>
          <p:nvPr/>
        </p:nvSpPr>
        <p:spPr>
          <a:xfrm>
            <a:off x="1249637" y="2267844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0xff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7B62DDA9-40A4-48ED-95CC-2E7A0917C4E4}"/>
              </a:ext>
            </a:extLst>
          </p:cNvPr>
          <p:cNvCxnSpPr>
            <a:cxnSpLocks/>
          </p:cNvCxnSpPr>
          <p:nvPr/>
        </p:nvCxnSpPr>
        <p:spPr>
          <a:xfrm flipV="1">
            <a:off x="2630094" y="3266282"/>
            <a:ext cx="0" cy="7340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4E24E8F5-6790-4032-B20F-4D42CD74F3A3}"/>
              </a:ext>
            </a:extLst>
          </p:cNvPr>
          <p:cNvCxnSpPr>
            <a:cxnSpLocks/>
          </p:cNvCxnSpPr>
          <p:nvPr/>
        </p:nvCxnSpPr>
        <p:spPr>
          <a:xfrm>
            <a:off x="8140244" y="3598813"/>
            <a:ext cx="0" cy="5058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2DDE24A-BB0D-4357-B4FE-003EA16E4467}"/>
              </a:ext>
            </a:extLst>
          </p:cNvPr>
          <p:cNvSpPr txBox="1"/>
          <p:nvPr/>
        </p:nvSpPr>
        <p:spPr>
          <a:xfrm>
            <a:off x="6780777" y="2236222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0xff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83CC38D-5D56-43C8-ADFB-EDA1AA75FB41}"/>
              </a:ext>
            </a:extLst>
          </p:cNvPr>
          <p:cNvSpPr txBox="1"/>
          <p:nvPr/>
        </p:nvSpPr>
        <p:spPr>
          <a:xfrm>
            <a:off x="6639100" y="5850639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9634523-2C93-443E-A21B-E05D8B6BA979}"/>
              </a:ext>
            </a:extLst>
          </p:cNvPr>
          <p:cNvSpPr txBox="1"/>
          <p:nvPr/>
        </p:nvSpPr>
        <p:spPr>
          <a:xfrm>
            <a:off x="1883769" y="3801023"/>
            <a:ext cx="406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1EE6E28-1AD2-4B70-B0A0-B5ADE08A5C18}"/>
              </a:ext>
            </a:extLst>
          </p:cNvPr>
          <p:cNvSpPr txBox="1"/>
          <p:nvPr/>
        </p:nvSpPr>
        <p:spPr>
          <a:xfrm>
            <a:off x="1824934" y="6137283"/>
            <a:ext cx="714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bottom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4BBC6DD-7EA3-4475-9CF9-A75494072365}"/>
              </a:ext>
            </a:extLst>
          </p:cNvPr>
          <p:cNvSpPr txBox="1"/>
          <p:nvPr/>
        </p:nvSpPr>
        <p:spPr>
          <a:xfrm>
            <a:off x="7414909" y="5169664"/>
            <a:ext cx="406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top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27F02ED-6C31-4713-9C81-E105DA73BDB9}"/>
              </a:ext>
            </a:extLst>
          </p:cNvPr>
          <p:cNvSpPr txBox="1"/>
          <p:nvPr/>
        </p:nvSpPr>
        <p:spPr>
          <a:xfrm>
            <a:off x="7395487" y="3538859"/>
            <a:ext cx="406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top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87849EB-EEFC-4FA8-8BC8-170D63798076}"/>
              </a:ext>
            </a:extLst>
          </p:cNvPr>
          <p:cNvSpPr txBox="1"/>
          <p:nvPr/>
        </p:nvSpPr>
        <p:spPr>
          <a:xfrm>
            <a:off x="7325120" y="6114890"/>
            <a:ext cx="714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bottom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33F2084-CACE-4BA7-9284-991A39D6A214}"/>
              </a:ext>
            </a:extLst>
          </p:cNvPr>
          <p:cNvSpPr txBox="1"/>
          <p:nvPr/>
        </p:nvSpPr>
        <p:spPr>
          <a:xfrm>
            <a:off x="7301857" y="2262965"/>
            <a:ext cx="714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bottom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E29B75B-4C4D-4F0E-845E-17D046F8A959}"/>
              </a:ext>
            </a:extLst>
          </p:cNvPr>
          <p:cNvCxnSpPr>
            <a:cxnSpLocks/>
          </p:cNvCxnSpPr>
          <p:nvPr/>
        </p:nvCxnSpPr>
        <p:spPr>
          <a:xfrm flipV="1">
            <a:off x="8119264" y="4918302"/>
            <a:ext cx="0" cy="46102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0442F337-0960-42AC-A2EF-AAEF7173BA52}"/>
              </a:ext>
            </a:extLst>
          </p:cNvPr>
          <p:cNvGrpSpPr/>
          <p:nvPr/>
        </p:nvGrpSpPr>
        <p:grpSpPr>
          <a:xfrm>
            <a:off x="9011735" y="5278044"/>
            <a:ext cx="2413826" cy="738664"/>
            <a:chOff x="8645435" y="3375584"/>
            <a:chExt cx="2413826" cy="73866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="" xmlns:a16="http://schemas.microsoft.com/office/drawing/2014/main" id="{1CECFBA0-40FB-4498-B0F9-F4826864B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5435" y="354724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8C1A0D5A-2DB4-48D7-9DFC-F6D6674316B4}"/>
                </a:ext>
              </a:extLst>
            </p:cNvPr>
            <p:cNvSpPr txBox="1"/>
            <p:nvPr/>
          </p:nvSpPr>
          <p:spPr>
            <a:xfrm>
              <a:off x="8976940" y="3375584"/>
              <a:ext cx="20823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GP</a:t>
              </a:r>
            </a:p>
            <a:p>
              <a:pPr lvl="1"/>
              <a:r>
                <a:rPr lang="en-US" sz="1200" i="1" dirty="0"/>
                <a:t>* The top boundary of main 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6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97860B-D1E9-4E4C-ABEB-04A40F1B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Inversed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A4B4E9-B4EB-4448-BF34-D14438CE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8693" cy="4351339"/>
          </a:xfrm>
        </p:spPr>
        <p:txBody>
          <a:bodyPr/>
          <a:lstStyle/>
          <a:p>
            <a:r>
              <a:rPr lang="en-US" dirty="0"/>
              <a:t>Stack in HW1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6776813-0214-4CCB-9D5D-D977FB018950}"/>
              </a:ext>
            </a:extLst>
          </p:cNvPr>
          <p:cNvSpPr txBox="1">
            <a:spLocks/>
          </p:cNvSpPr>
          <p:nvPr/>
        </p:nvSpPr>
        <p:spPr>
          <a:xfrm>
            <a:off x="6450898" y="1794003"/>
            <a:ext cx="3378693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Inversed Stack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2D206F3D-E61C-4459-BAB5-E3DD02C14B40}"/>
              </a:ext>
            </a:extLst>
          </p:cNvPr>
          <p:cNvGraphicFramePr>
            <a:graphicFrameLocks noGrp="1"/>
          </p:cNvGraphicFramePr>
          <p:nvPr/>
        </p:nvGraphicFramePr>
        <p:xfrm>
          <a:off x="1758604" y="2342473"/>
          <a:ext cx="1742982" cy="38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82">
                  <a:extLst>
                    <a:ext uri="{9D8B030D-6E8A-4147-A177-3AD203B41FA5}">
                      <a16:colId xmlns="" xmlns:a16="http://schemas.microsoft.com/office/drawing/2014/main" val="828076655"/>
                    </a:ext>
                  </a:extLst>
                </a:gridCol>
              </a:tblGrid>
              <a:tr h="17176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0444153"/>
                  </a:ext>
                </a:extLst>
              </a:tr>
              <a:tr h="6985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1400004"/>
                  </a:ext>
                </a:extLst>
              </a:tr>
              <a:tr h="7065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4105920"/>
                  </a:ext>
                </a:extLst>
              </a:tr>
              <a:tr h="711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7890139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2FFCAD1C-9874-4E30-BCDC-48B55AAB2625}"/>
              </a:ext>
            </a:extLst>
          </p:cNvPr>
          <p:cNvGraphicFramePr>
            <a:graphicFrameLocks noGrp="1"/>
          </p:cNvGraphicFramePr>
          <p:nvPr/>
        </p:nvGraphicFramePr>
        <p:xfrm>
          <a:off x="7268753" y="2310852"/>
          <a:ext cx="1742982" cy="3834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82">
                  <a:extLst>
                    <a:ext uri="{9D8B030D-6E8A-4147-A177-3AD203B41FA5}">
                      <a16:colId xmlns="" xmlns:a16="http://schemas.microsoft.com/office/drawing/2014/main" val="649306706"/>
                    </a:ext>
                  </a:extLst>
                </a:gridCol>
              </a:tblGrid>
              <a:tr h="6306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08063897"/>
                  </a:ext>
                </a:extLst>
              </a:tr>
              <a:tr h="6114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3056037"/>
                  </a:ext>
                </a:extLst>
              </a:tr>
              <a:tr h="18668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3087783"/>
                  </a:ext>
                </a:extLst>
              </a:tr>
              <a:tr h="7256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1532025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10B7CFB-097C-44EE-A218-C307783082E5}"/>
              </a:ext>
            </a:extLst>
          </p:cNvPr>
          <p:cNvGrpSpPr/>
          <p:nvPr/>
        </p:nvGrpSpPr>
        <p:grpSpPr>
          <a:xfrm>
            <a:off x="3501586" y="3920044"/>
            <a:ext cx="920404" cy="369332"/>
            <a:chOff x="3501586" y="3920044"/>
            <a:chExt cx="920404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412FB139-9F49-4EA7-827C-593716430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09170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DD27623-4F8B-4322-B136-9F5E14F161EF}"/>
                </a:ext>
              </a:extLst>
            </p:cNvPr>
            <p:cNvSpPr txBox="1"/>
            <p:nvPr/>
          </p:nvSpPr>
          <p:spPr>
            <a:xfrm>
              <a:off x="3833091" y="3920044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4706E8-2CD7-48A2-9424-9528CA16F589}"/>
              </a:ext>
            </a:extLst>
          </p:cNvPr>
          <p:cNvGrpSpPr/>
          <p:nvPr/>
        </p:nvGrpSpPr>
        <p:grpSpPr>
          <a:xfrm>
            <a:off x="3501586" y="4548970"/>
            <a:ext cx="907208" cy="369332"/>
            <a:chOff x="3501586" y="4548970"/>
            <a:chExt cx="907208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F85A24B9-AE8E-43C1-831E-5D0B84A82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733636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D76B2BA-E76E-4464-BA5C-6D9D62EEBCB2}"/>
                </a:ext>
              </a:extLst>
            </p:cNvPr>
            <p:cNvSpPr txBox="1"/>
            <p:nvPr/>
          </p:nvSpPr>
          <p:spPr>
            <a:xfrm>
              <a:off x="3819895" y="4548970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52AC89A-22C1-4EB7-B49D-D4B9A07F507B}"/>
              </a:ext>
            </a:extLst>
          </p:cNvPr>
          <p:cNvGrpSpPr/>
          <p:nvPr/>
        </p:nvGrpSpPr>
        <p:grpSpPr>
          <a:xfrm>
            <a:off x="9000333" y="3343962"/>
            <a:ext cx="920404" cy="369332"/>
            <a:chOff x="8645435" y="3375584"/>
            <a:chExt cx="920404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8BEE96EB-6B15-486B-A73A-602E8A2E8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5435" y="354724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B7D2A6C-52D4-4250-88D4-9754425C24E5}"/>
                </a:ext>
              </a:extLst>
            </p:cNvPr>
            <p:cNvSpPr txBox="1"/>
            <p:nvPr/>
          </p:nvSpPr>
          <p:spPr>
            <a:xfrm>
              <a:off x="8976940" y="3375584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6559C98-0019-4E01-8BBB-B90A9C9821AF}"/>
              </a:ext>
            </a:extLst>
          </p:cNvPr>
          <p:cNvGrpSpPr/>
          <p:nvPr/>
        </p:nvGrpSpPr>
        <p:grpSpPr>
          <a:xfrm>
            <a:off x="9013529" y="2789964"/>
            <a:ext cx="907208" cy="369332"/>
            <a:chOff x="8658631" y="2821586"/>
            <a:chExt cx="907208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290E5732-B0B6-4223-9390-4F3C244C7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8631" y="3006252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0E40DD98-1E73-4E8D-AE00-86FCEBDF29A0}"/>
                </a:ext>
              </a:extLst>
            </p:cNvPr>
            <p:cNvSpPr txBox="1"/>
            <p:nvPr/>
          </p:nvSpPr>
          <p:spPr>
            <a:xfrm>
              <a:off x="8976940" y="2821586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BP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329F9D0-3484-401E-A74B-B36A247B9947}"/>
              </a:ext>
            </a:extLst>
          </p:cNvPr>
          <p:cNvSpPr txBox="1"/>
          <p:nvPr/>
        </p:nvSpPr>
        <p:spPr>
          <a:xfrm>
            <a:off x="1171661" y="5882261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30016F2-6DB2-4BC3-861D-CAF370D0019F}"/>
              </a:ext>
            </a:extLst>
          </p:cNvPr>
          <p:cNvSpPr txBox="1"/>
          <p:nvPr/>
        </p:nvSpPr>
        <p:spPr>
          <a:xfrm>
            <a:off x="1249637" y="2267844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0xff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7B62DDA9-40A4-48ED-95CC-2E7A0917C4E4}"/>
              </a:ext>
            </a:extLst>
          </p:cNvPr>
          <p:cNvCxnSpPr>
            <a:cxnSpLocks/>
          </p:cNvCxnSpPr>
          <p:nvPr/>
        </p:nvCxnSpPr>
        <p:spPr>
          <a:xfrm flipV="1">
            <a:off x="2614788" y="3343962"/>
            <a:ext cx="0" cy="71320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4E24E8F5-6790-4032-B20F-4D42CD74F3A3}"/>
              </a:ext>
            </a:extLst>
          </p:cNvPr>
          <p:cNvCxnSpPr>
            <a:cxnSpLocks/>
          </p:cNvCxnSpPr>
          <p:nvPr/>
        </p:nvCxnSpPr>
        <p:spPr>
          <a:xfrm>
            <a:off x="8130183" y="3566693"/>
            <a:ext cx="0" cy="5969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2DDE24A-BB0D-4357-B4FE-003EA16E4467}"/>
              </a:ext>
            </a:extLst>
          </p:cNvPr>
          <p:cNvSpPr txBox="1"/>
          <p:nvPr/>
        </p:nvSpPr>
        <p:spPr>
          <a:xfrm>
            <a:off x="6780777" y="2236222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0xff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83CC38D-5D56-43C8-ADFB-EDA1AA75FB41}"/>
              </a:ext>
            </a:extLst>
          </p:cNvPr>
          <p:cNvSpPr txBox="1"/>
          <p:nvPr/>
        </p:nvSpPr>
        <p:spPr>
          <a:xfrm>
            <a:off x="6639100" y="5850639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0x00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="" xmlns:a16="http://schemas.microsoft.com/office/drawing/2014/main" id="{BABB9314-9B9C-49A6-AD3C-FA6F8B4DF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39657"/>
              </p:ext>
            </p:extLst>
          </p:nvPr>
        </p:nvGraphicFramePr>
        <p:xfrm>
          <a:off x="4431158" y="4091709"/>
          <a:ext cx="1319114" cy="20942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9114">
                  <a:extLst>
                    <a:ext uri="{9D8B030D-6E8A-4147-A177-3AD203B41FA5}">
                      <a16:colId xmlns="" xmlns:a16="http://schemas.microsoft.com/office/drawing/2014/main" val="1851846416"/>
                    </a:ext>
                  </a:extLst>
                </a:gridCol>
              </a:tblGrid>
              <a:tr h="63123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6747660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8773405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2330784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0687084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53484314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90FCEF1E-CA3D-4D95-9CDE-695B03A74CDE}"/>
              </a:ext>
            </a:extLst>
          </p:cNvPr>
          <p:cNvCxnSpPr>
            <a:cxnSpLocks/>
          </p:cNvCxnSpPr>
          <p:nvPr/>
        </p:nvCxnSpPr>
        <p:spPr>
          <a:xfrm>
            <a:off x="3524362" y="5241761"/>
            <a:ext cx="795079" cy="15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13C1675E-50A6-42B6-A584-805C0BD6CD07}"/>
              </a:ext>
            </a:extLst>
          </p:cNvPr>
          <p:cNvCxnSpPr>
            <a:cxnSpLocks/>
          </p:cNvCxnSpPr>
          <p:nvPr/>
        </p:nvCxnSpPr>
        <p:spPr>
          <a:xfrm flipV="1">
            <a:off x="3526712" y="4868572"/>
            <a:ext cx="792729" cy="15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="" xmlns:a16="http://schemas.microsoft.com/office/drawing/2014/main" id="{59FB84E5-742C-46CA-8226-227A99DAA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350572"/>
              </p:ext>
            </p:extLst>
          </p:nvPr>
        </p:nvGraphicFramePr>
        <p:xfrm>
          <a:off x="9938942" y="1755698"/>
          <a:ext cx="1319114" cy="21143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9114">
                  <a:extLst>
                    <a:ext uri="{9D8B030D-6E8A-4147-A177-3AD203B41FA5}">
                      <a16:colId xmlns="" xmlns:a16="http://schemas.microsoft.com/office/drawing/2014/main" val="1851846416"/>
                    </a:ext>
                  </a:extLst>
                </a:gridCol>
              </a:tblGrid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6747660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8773405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2330784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06870841"/>
                  </a:ext>
                </a:extLst>
              </a:tr>
              <a:tr h="651298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53484314"/>
                  </a:ext>
                </a:extLst>
              </a:tr>
            </a:tbl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83332E57-9BC1-441F-94AF-CF370DF62805}"/>
              </a:ext>
            </a:extLst>
          </p:cNvPr>
          <p:cNvCxnSpPr>
            <a:cxnSpLocks/>
          </p:cNvCxnSpPr>
          <p:nvPr/>
        </p:nvCxnSpPr>
        <p:spPr>
          <a:xfrm>
            <a:off x="9032146" y="2704818"/>
            <a:ext cx="795079" cy="15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A951B95C-429A-4965-8D17-35A9E39693DA}"/>
              </a:ext>
            </a:extLst>
          </p:cNvPr>
          <p:cNvCxnSpPr>
            <a:cxnSpLocks/>
          </p:cNvCxnSpPr>
          <p:nvPr/>
        </p:nvCxnSpPr>
        <p:spPr>
          <a:xfrm flipV="1">
            <a:off x="9034496" y="2331629"/>
            <a:ext cx="792729" cy="15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C79303FC-4C8D-4B3A-8313-7CF57FB39BDC}"/>
              </a:ext>
            </a:extLst>
          </p:cNvPr>
          <p:cNvGrpSpPr/>
          <p:nvPr/>
        </p:nvGrpSpPr>
        <p:grpSpPr>
          <a:xfrm>
            <a:off x="9018099" y="5274266"/>
            <a:ext cx="1204974" cy="369332"/>
            <a:chOff x="8645435" y="3363854"/>
            <a:chExt cx="1204974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="" xmlns:a16="http://schemas.microsoft.com/office/drawing/2014/main" id="{3309C95E-8018-41C3-B404-3143ECB2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5435" y="354724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796CBAF4-8F83-4B5A-AC59-8ACC1FC1DEDA}"/>
                </a:ext>
              </a:extLst>
            </p:cNvPr>
            <p:cNvSpPr txBox="1"/>
            <p:nvPr/>
          </p:nvSpPr>
          <p:spPr>
            <a:xfrm>
              <a:off x="8906968" y="3363854"/>
              <a:ext cx="943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GP</a:t>
              </a:r>
            </a:p>
          </p:txBody>
        </p:sp>
      </p:grpSp>
      <p:graphicFrame>
        <p:nvGraphicFramePr>
          <p:cNvPr id="36" name="Table 35">
            <a:extLst>
              <a:ext uri="{FF2B5EF4-FFF2-40B4-BE49-F238E27FC236}">
                <a16:creationId xmlns="" xmlns:a16="http://schemas.microsoft.com/office/drawing/2014/main" id="{CA2FA02D-493E-493C-8AEE-B734BEEC3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03735"/>
              </p:ext>
            </p:extLst>
          </p:nvPr>
        </p:nvGraphicFramePr>
        <p:xfrm>
          <a:off x="9938942" y="4733636"/>
          <a:ext cx="1319114" cy="20942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9114">
                  <a:extLst>
                    <a:ext uri="{9D8B030D-6E8A-4147-A177-3AD203B41FA5}">
                      <a16:colId xmlns="" xmlns:a16="http://schemas.microsoft.com/office/drawing/2014/main" val="1851846416"/>
                    </a:ext>
                  </a:extLst>
                </a:gridCol>
              </a:tblGrid>
              <a:tr h="63123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6747660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8773405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2330784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0687084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53484314"/>
                  </a:ext>
                </a:extLst>
              </a:tr>
            </a:tbl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25F9A01B-B77F-40B5-A8B4-E7877FE8E68B}"/>
              </a:ext>
            </a:extLst>
          </p:cNvPr>
          <p:cNvCxnSpPr>
            <a:cxnSpLocks/>
          </p:cNvCxnSpPr>
          <p:nvPr/>
        </p:nvCxnSpPr>
        <p:spPr>
          <a:xfrm>
            <a:off x="9032146" y="5883688"/>
            <a:ext cx="795079" cy="15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5CB48DE6-3AB9-4381-9674-0DC3A5750866}"/>
              </a:ext>
            </a:extLst>
          </p:cNvPr>
          <p:cNvCxnSpPr>
            <a:cxnSpLocks/>
          </p:cNvCxnSpPr>
          <p:nvPr/>
        </p:nvCxnSpPr>
        <p:spPr>
          <a:xfrm flipV="1">
            <a:off x="9034496" y="5510499"/>
            <a:ext cx="792729" cy="15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C2598585-75FE-477E-9D5F-DA49A23E080C}"/>
              </a:ext>
            </a:extLst>
          </p:cNvPr>
          <p:cNvCxnSpPr>
            <a:cxnSpLocks/>
          </p:cNvCxnSpPr>
          <p:nvPr/>
        </p:nvCxnSpPr>
        <p:spPr>
          <a:xfrm flipV="1">
            <a:off x="8119264" y="4918302"/>
            <a:ext cx="0" cy="46102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98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97860B-D1E9-4E4C-ABEB-04A40F1B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Inversed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A4B4E9-B4EB-4448-BF34-D14438CE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8693" cy="4351339"/>
          </a:xfrm>
        </p:spPr>
        <p:txBody>
          <a:bodyPr/>
          <a:lstStyle/>
          <a:p>
            <a:r>
              <a:rPr lang="en-US" dirty="0"/>
              <a:t>Stack in HW1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6776813-0214-4CCB-9D5D-D977FB018950}"/>
              </a:ext>
            </a:extLst>
          </p:cNvPr>
          <p:cNvSpPr txBox="1">
            <a:spLocks/>
          </p:cNvSpPr>
          <p:nvPr/>
        </p:nvSpPr>
        <p:spPr>
          <a:xfrm>
            <a:off x="6197600" y="1825625"/>
            <a:ext cx="3378693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Inversed Stack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2D206F3D-E61C-4459-BAB5-E3DD02C14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505011"/>
              </p:ext>
            </p:extLst>
          </p:nvPr>
        </p:nvGraphicFramePr>
        <p:xfrm>
          <a:off x="1750017" y="2327222"/>
          <a:ext cx="1742982" cy="3849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82">
                  <a:extLst>
                    <a:ext uri="{9D8B030D-6E8A-4147-A177-3AD203B41FA5}">
                      <a16:colId xmlns="" xmlns:a16="http://schemas.microsoft.com/office/drawing/2014/main" val="828076655"/>
                    </a:ext>
                  </a:extLst>
                </a:gridCol>
              </a:tblGrid>
              <a:tr h="11043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20444153"/>
                  </a:ext>
                </a:extLst>
              </a:tr>
              <a:tr h="6841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66282147"/>
                  </a:ext>
                </a:extLst>
              </a:tr>
              <a:tr h="6681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41400004"/>
                  </a:ext>
                </a:extLst>
              </a:tr>
              <a:tr h="6681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4105920"/>
                  </a:ext>
                </a:extLst>
              </a:tr>
              <a:tr h="7249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7890139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2FFCAD1C-9874-4E30-BCDC-48B55AAB2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85890"/>
              </p:ext>
            </p:extLst>
          </p:nvPr>
        </p:nvGraphicFramePr>
        <p:xfrm>
          <a:off x="7014917" y="2327223"/>
          <a:ext cx="1742982" cy="3849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82">
                  <a:extLst>
                    <a:ext uri="{9D8B030D-6E8A-4147-A177-3AD203B41FA5}">
                      <a16:colId xmlns="" xmlns:a16="http://schemas.microsoft.com/office/drawing/2014/main" val="649306706"/>
                    </a:ext>
                  </a:extLst>
                </a:gridCol>
              </a:tblGrid>
              <a:tr h="7046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08063897"/>
                  </a:ext>
                </a:extLst>
              </a:tr>
              <a:tr h="6831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3056037"/>
                  </a:ext>
                </a:extLst>
              </a:tr>
              <a:tr h="6080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3087783"/>
                  </a:ext>
                </a:extLst>
              </a:tr>
              <a:tr h="104301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0969839"/>
                  </a:ext>
                </a:extLst>
              </a:tr>
              <a:tr h="8108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1532025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10B7CFB-097C-44EE-A218-C307783082E5}"/>
              </a:ext>
            </a:extLst>
          </p:cNvPr>
          <p:cNvGrpSpPr/>
          <p:nvPr/>
        </p:nvGrpSpPr>
        <p:grpSpPr>
          <a:xfrm>
            <a:off x="3492999" y="4038609"/>
            <a:ext cx="920404" cy="369332"/>
            <a:chOff x="3501586" y="3920044"/>
            <a:chExt cx="920404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412FB139-9F49-4EA7-827C-593716430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09170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DD27623-4F8B-4322-B136-9F5E14F161EF}"/>
                </a:ext>
              </a:extLst>
            </p:cNvPr>
            <p:cNvSpPr txBox="1"/>
            <p:nvPr/>
          </p:nvSpPr>
          <p:spPr>
            <a:xfrm>
              <a:off x="3833091" y="3920044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A4706E8-2CD7-48A2-9424-9528CA16F589}"/>
              </a:ext>
            </a:extLst>
          </p:cNvPr>
          <p:cNvGrpSpPr/>
          <p:nvPr/>
        </p:nvGrpSpPr>
        <p:grpSpPr>
          <a:xfrm>
            <a:off x="3497608" y="4557353"/>
            <a:ext cx="907208" cy="369332"/>
            <a:chOff x="3501586" y="4548970"/>
            <a:chExt cx="907208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F85A24B9-AE8E-43C1-831E-5D0B84A82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733636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D76B2BA-E76E-4464-BA5C-6D9D62EEBCB2}"/>
                </a:ext>
              </a:extLst>
            </p:cNvPr>
            <p:cNvSpPr txBox="1"/>
            <p:nvPr/>
          </p:nvSpPr>
          <p:spPr>
            <a:xfrm>
              <a:off x="3819895" y="4548970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52AC89A-22C1-4EB7-B49D-D4B9A07F507B}"/>
              </a:ext>
            </a:extLst>
          </p:cNvPr>
          <p:cNvGrpSpPr/>
          <p:nvPr/>
        </p:nvGrpSpPr>
        <p:grpSpPr>
          <a:xfrm>
            <a:off x="8757899" y="3445750"/>
            <a:ext cx="920404" cy="369332"/>
            <a:chOff x="8645435" y="3375584"/>
            <a:chExt cx="920404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8BEE96EB-6B15-486B-A73A-602E8A2E8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5435" y="354724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B7D2A6C-52D4-4250-88D4-9754425C24E5}"/>
                </a:ext>
              </a:extLst>
            </p:cNvPr>
            <p:cNvSpPr txBox="1"/>
            <p:nvPr/>
          </p:nvSpPr>
          <p:spPr>
            <a:xfrm>
              <a:off x="8976940" y="3375584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6559C98-0019-4E01-8BBB-B90A9C9821AF}"/>
              </a:ext>
            </a:extLst>
          </p:cNvPr>
          <p:cNvGrpSpPr/>
          <p:nvPr/>
        </p:nvGrpSpPr>
        <p:grpSpPr>
          <a:xfrm>
            <a:off x="8760231" y="2891752"/>
            <a:ext cx="907208" cy="369332"/>
            <a:chOff x="8658631" y="2821586"/>
            <a:chExt cx="907208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290E5732-B0B6-4223-9390-4F3C244C7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8631" y="3006252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0E40DD98-1E73-4E8D-AE00-86FCEBDF29A0}"/>
                </a:ext>
              </a:extLst>
            </p:cNvPr>
            <p:cNvSpPr txBox="1"/>
            <p:nvPr/>
          </p:nvSpPr>
          <p:spPr>
            <a:xfrm>
              <a:off x="8976940" y="2821586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BP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329F9D0-3484-401E-A74B-B36A247B9947}"/>
              </a:ext>
            </a:extLst>
          </p:cNvPr>
          <p:cNvSpPr txBox="1"/>
          <p:nvPr/>
        </p:nvSpPr>
        <p:spPr>
          <a:xfrm>
            <a:off x="1171661" y="5882261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30016F2-6DB2-4BC3-861D-CAF370D0019F}"/>
              </a:ext>
            </a:extLst>
          </p:cNvPr>
          <p:cNvSpPr txBox="1"/>
          <p:nvPr/>
        </p:nvSpPr>
        <p:spPr>
          <a:xfrm>
            <a:off x="1249637" y="2267844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0xff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7B62DDA9-40A4-48ED-95CC-2E7A0917C4E4}"/>
              </a:ext>
            </a:extLst>
          </p:cNvPr>
          <p:cNvCxnSpPr>
            <a:cxnSpLocks/>
          </p:cNvCxnSpPr>
          <p:nvPr/>
        </p:nvCxnSpPr>
        <p:spPr>
          <a:xfrm flipV="1">
            <a:off x="2632544" y="2891752"/>
            <a:ext cx="0" cy="53724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4E24E8F5-6790-4032-B20F-4D42CD74F3A3}"/>
              </a:ext>
            </a:extLst>
          </p:cNvPr>
          <p:cNvCxnSpPr>
            <a:cxnSpLocks/>
          </p:cNvCxnSpPr>
          <p:nvPr/>
        </p:nvCxnSpPr>
        <p:spPr>
          <a:xfrm>
            <a:off x="7859130" y="4311841"/>
            <a:ext cx="0" cy="61484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2DDE24A-BB0D-4357-B4FE-003EA16E4467}"/>
              </a:ext>
            </a:extLst>
          </p:cNvPr>
          <p:cNvSpPr txBox="1"/>
          <p:nvPr/>
        </p:nvSpPr>
        <p:spPr>
          <a:xfrm>
            <a:off x="6527479" y="2267844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0xff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83CC38D-5D56-43C8-ADFB-EDA1AA75FB41}"/>
              </a:ext>
            </a:extLst>
          </p:cNvPr>
          <p:cNvSpPr txBox="1"/>
          <p:nvPr/>
        </p:nvSpPr>
        <p:spPr>
          <a:xfrm>
            <a:off x="6385802" y="5882261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0x00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69E2BF3-600A-4F5C-87B0-48681ECD7A9F}"/>
              </a:ext>
            </a:extLst>
          </p:cNvPr>
          <p:cNvGrpSpPr/>
          <p:nvPr/>
        </p:nvGrpSpPr>
        <p:grpSpPr>
          <a:xfrm>
            <a:off x="3492999" y="3830352"/>
            <a:ext cx="1879107" cy="369332"/>
            <a:chOff x="3501586" y="4548970"/>
            <a:chExt cx="1879107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D6035B4C-6CF0-460A-95DE-3986C2A47D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733636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4EFF24DE-BF1D-4FF1-A579-C5F5DCD35376}"/>
                </a:ext>
              </a:extLst>
            </p:cNvPr>
            <p:cNvSpPr txBox="1"/>
            <p:nvPr/>
          </p:nvSpPr>
          <p:spPr>
            <a:xfrm>
              <a:off x="3819895" y="4548970"/>
              <a:ext cx="156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BP’ = SP+1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877B8EB3-EC63-4097-AAF8-76C027AC7C9A}"/>
              </a:ext>
            </a:extLst>
          </p:cNvPr>
          <p:cNvGrpSpPr/>
          <p:nvPr/>
        </p:nvGrpSpPr>
        <p:grpSpPr>
          <a:xfrm>
            <a:off x="3495527" y="3316998"/>
            <a:ext cx="1879107" cy="369332"/>
            <a:chOff x="3501586" y="4548970"/>
            <a:chExt cx="1879107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="" xmlns:a16="http://schemas.microsoft.com/office/drawing/2014/main" id="{6E2454C7-A883-49FF-A7DF-46EDFC6C4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733636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8DE2F0B8-B5C2-4126-9C7A-A5300C1BD606}"/>
                </a:ext>
              </a:extLst>
            </p:cNvPr>
            <p:cNvSpPr txBox="1"/>
            <p:nvPr/>
          </p:nvSpPr>
          <p:spPr>
            <a:xfrm>
              <a:off x="3819895" y="4548970"/>
              <a:ext cx="156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SP’ = SP+N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D5AF322-CB16-4AFC-9FEB-49CC5F7EDEA4}"/>
              </a:ext>
            </a:extLst>
          </p:cNvPr>
          <p:cNvSpPr txBox="1"/>
          <p:nvPr/>
        </p:nvSpPr>
        <p:spPr>
          <a:xfrm>
            <a:off x="4696548" y="2994875"/>
            <a:ext cx="156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 = 4 + #of var,</a:t>
            </a:r>
          </a:p>
          <a:p>
            <a:r>
              <a:rPr lang="en-US" sz="1200" i="1" dirty="0"/>
              <a:t>the length of AR3.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7ABEEE9-C1DF-4A87-AB24-3BFB08D50820}"/>
              </a:ext>
            </a:extLst>
          </p:cNvPr>
          <p:cNvGrpSpPr/>
          <p:nvPr/>
        </p:nvGrpSpPr>
        <p:grpSpPr>
          <a:xfrm>
            <a:off x="8757899" y="3635675"/>
            <a:ext cx="1879107" cy="369332"/>
            <a:chOff x="3501586" y="4548970"/>
            <a:chExt cx="1879107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398BDDC6-561D-48A8-BDAD-3B1E942F2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733636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CF4B5FD5-84CC-47FD-AAA7-B22478C030F8}"/>
                </a:ext>
              </a:extLst>
            </p:cNvPr>
            <p:cNvSpPr txBox="1"/>
            <p:nvPr/>
          </p:nvSpPr>
          <p:spPr>
            <a:xfrm>
              <a:off x="3819895" y="4548970"/>
              <a:ext cx="156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BP’ = SP-1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752F1536-EF56-4C2C-AE11-4C32C9A6321E}"/>
              </a:ext>
            </a:extLst>
          </p:cNvPr>
          <p:cNvGrpSpPr/>
          <p:nvPr/>
        </p:nvGrpSpPr>
        <p:grpSpPr>
          <a:xfrm>
            <a:off x="8757899" y="4089667"/>
            <a:ext cx="1879107" cy="369332"/>
            <a:chOff x="3501586" y="4548970"/>
            <a:chExt cx="1879107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="" xmlns:a16="http://schemas.microsoft.com/office/drawing/2014/main" id="{73CD6CF9-FBDB-41B0-8B48-25E6B85C5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733636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AA33503-B8C7-4D15-8393-C39B8E96CBBC}"/>
                </a:ext>
              </a:extLst>
            </p:cNvPr>
            <p:cNvSpPr txBox="1"/>
            <p:nvPr/>
          </p:nvSpPr>
          <p:spPr>
            <a:xfrm>
              <a:off x="3819895" y="4548970"/>
              <a:ext cx="156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SP’ = SP-N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F33C57AD-D8F0-4DF7-8B52-1FEFA3A5AD9F}"/>
              </a:ext>
            </a:extLst>
          </p:cNvPr>
          <p:cNvGrpSpPr/>
          <p:nvPr/>
        </p:nvGrpSpPr>
        <p:grpSpPr>
          <a:xfrm>
            <a:off x="8757899" y="5233906"/>
            <a:ext cx="1274946" cy="369332"/>
            <a:chOff x="8645435" y="3375584"/>
            <a:chExt cx="1274946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="" xmlns:a16="http://schemas.microsoft.com/office/drawing/2014/main" id="{E0BB978B-93D5-4484-88AB-563622497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5435" y="354724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A8403FCD-816F-4D13-A3CB-4D27A59E8849}"/>
                </a:ext>
              </a:extLst>
            </p:cNvPr>
            <p:cNvSpPr txBox="1"/>
            <p:nvPr/>
          </p:nvSpPr>
          <p:spPr>
            <a:xfrm>
              <a:off x="8976940" y="3375584"/>
              <a:ext cx="943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08697D-00B3-4246-97AF-6AE7E2B4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583826-903F-4CCC-922B-3D2B84C1D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0363" cy="4351339"/>
          </a:xfrm>
        </p:spPr>
        <p:txBody>
          <a:bodyPr/>
          <a:lstStyle/>
          <a:p>
            <a:r>
              <a:rPr lang="en-US" sz="2400" dirty="0"/>
              <a:t>SP and BP move inversely;</a:t>
            </a:r>
          </a:p>
          <a:p>
            <a:endParaRPr lang="en-US" sz="2400" dirty="0"/>
          </a:p>
          <a:p>
            <a:r>
              <a:rPr lang="en-US" sz="2400" dirty="0"/>
              <a:t>Changes on stack index should be inversed;</a:t>
            </a:r>
          </a:p>
          <a:p>
            <a:endParaRPr lang="en-US" sz="2400" dirty="0"/>
          </a:p>
          <a:p>
            <a:r>
              <a:rPr lang="en-US" sz="2400" dirty="0"/>
              <a:t>Main is not changed.</a:t>
            </a:r>
          </a:p>
          <a:p>
            <a:pPr marL="457189" lvl="1" indent="0">
              <a:buNone/>
            </a:pPr>
            <a:r>
              <a:rPr lang="en-US" sz="2000" dirty="0"/>
              <a:t>   </a:t>
            </a:r>
            <a:r>
              <a:rPr lang="en-US" sz="2000" dirty="0" err="1"/>
              <a:t>iif</a:t>
            </a:r>
            <a:r>
              <a:rPr lang="en-US" sz="2000" dirty="0"/>
              <a:t> we are operating main, BP =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0E981609-D852-4DA5-A8E5-3E6F486DA90D}"/>
              </a:ext>
            </a:extLst>
          </p:cNvPr>
          <p:cNvSpPr txBox="1">
            <a:spLocks/>
          </p:cNvSpPr>
          <p:nvPr/>
        </p:nvSpPr>
        <p:spPr>
          <a:xfrm>
            <a:off x="6700280" y="212437"/>
            <a:ext cx="3378693" cy="4667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Inversed Stack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="" xmlns:a16="http://schemas.microsoft.com/office/drawing/2014/main" id="{703124CB-23C3-44BB-9885-AE7813600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265173"/>
              </p:ext>
            </p:extLst>
          </p:nvPr>
        </p:nvGraphicFramePr>
        <p:xfrm>
          <a:off x="7518135" y="1045470"/>
          <a:ext cx="1742982" cy="3834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82">
                  <a:extLst>
                    <a:ext uri="{9D8B030D-6E8A-4147-A177-3AD203B41FA5}">
                      <a16:colId xmlns="" xmlns:a16="http://schemas.microsoft.com/office/drawing/2014/main" val="649306706"/>
                    </a:ext>
                  </a:extLst>
                </a:gridCol>
              </a:tblGrid>
              <a:tr h="6306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08063897"/>
                  </a:ext>
                </a:extLst>
              </a:tr>
              <a:tr h="6114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3056037"/>
                  </a:ext>
                </a:extLst>
              </a:tr>
              <a:tr h="18668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3087783"/>
                  </a:ext>
                </a:extLst>
              </a:tr>
              <a:tr h="7256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1532025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332509E5-75E1-442A-A1DF-E259F2C37295}"/>
              </a:ext>
            </a:extLst>
          </p:cNvPr>
          <p:cNvGrpSpPr/>
          <p:nvPr/>
        </p:nvGrpSpPr>
        <p:grpSpPr>
          <a:xfrm>
            <a:off x="9249715" y="2078580"/>
            <a:ext cx="920404" cy="369332"/>
            <a:chOff x="8645435" y="3375584"/>
            <a:chExt cx="920404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="" xmlns:a16="http://schemas.microsoft.com/office/drawing/2014/main" id="{9194EC6A-42AF-4A40-A180-D272D7DA5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5435" y="354724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606A84AE-050C-46F3-8FBB-2364C9A0ED28}"/>
                </a:ext>
              </a:extLst>
            </p:cNvPr>
            <p:cNvSpPr txBox="1"/>
            <p:nvPr/>
          </p:nvSpPr>
          <p:spPr>
            <a:xfrm>
              <a:off x="8976940" y="3375584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4C7AF781-4ACD-43A9-97D5-D6CB2FF910C5}"/>
              </a:ext>
            </a:extLst>
          </p:cNvPr>
          <p:cNvGrpSpPr/>
          <p:nvPr/>
        </p:nvGrpSpPr>
        <p:grpSpPr>
          <a:xfrm>
            <a:off x="9262911" y="1524582"/>
            <a:ext cx="907208" cy="369332"/>
            <a:chOff x="8658631" y="2821586"/>
            <a:chExt cx="907208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="" xmlns:a16="http://schemas.microsoft.com/office/drawing/2014/main" id="{7AF5A3B0-C871-4590-B4A7-A6A6B3C88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8631" y="3006252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A7DF62C-E274-4DEE-A702-296E901B7D2F}"/>
                </a:ext>
              </a:extLst>
            </p:cNvPr>
            <p:cNvSpPr txBox="1"/>
            <p:nvPr/>
          </p:nvSpPr>
          <p:spPr>
            <a:xfrm>
              <a:off x="8976940" y="2821586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BP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21AA82F6-B140-45F1-85F4-295FEF3F1043}"/>
              </a:ext>
            </a:extLst>
          </p:cNvPr>
          <p:cNvCxnSpPr>
            <a:cxnSpLocks/>
          </p:cNvCxnSpPr>
          <p:nvPr/>
        </p:nvCxnSpPr>
        <p:spPr>
          <a:xfrm>
            <a:off x="7030159" y="1399523"/>
            <a:ext cx="0" cy="127461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D4DA7C4-E5A5-4127-B178-68091C99D034}"/>
              </a:ext>
            </a:extLst>
          </p:cNvPr>
          <p:cNvSpPr txBox="1"/>
          <p:nvPr/>
        </p:nvSpPr>
        <p:spPr>
          <a:xfrm>
            <a:off x="7030159" y="970840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0xff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8A517042-61D4-4D18-9B93-C876CBB8A57D}"/>
              </a:ext>
            </a:extLst>
          </p:cNvPr>
          <p:cNvSpPr txBox="1"/>
          <p:nvPr/>
        </p:nvSpPr>
        <p:spPr>
          <a:xfrm>
            <a:off x="6888482" y="4585257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0x00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="" xmlns:a16="http://schemas.microsoft.com/office/drawing/2014/main" id="{96FA7785-26FA-42C8-8128-EE623DF7D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58608"/>
              </p:ext>
            </p:extLst>
          </p:nvPr>
        </p:nvGraphicFramePr>
        <p:xfrm>
          <a:off x="10188324" y="490316"/>
          <a:ext cx="1319114" cy="21143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9114">
                  <a:extLst>
                    <a:ext uri="{9D8B030D-6E8A-4147-A177-3AD203B41FA5}">
                      <a16:colId xmlns="" xmlns:a16="http://schemas.microsoft.com/office/drawing/2014/main" val="1851846416"/>
                    </a:ext>
                  </a:extLst>
                </a:gridCol>
              </a:tblGrid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6747660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8773405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2330784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06870841"/>
                  </a:ext>
                </a:extLst>
              </a:tr>
              <a:tr h="651298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53484314"/>
                  </a:ext>
                </a:extLst>
              </a:tr>
            </a:tbl>
          </a:graphicData>
        </a:graphic>
      </p:graphicFrame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CCACF767-BEC6-4945-91B9-DAF7FEDE4244}"/>
              </a:ext>
            </a:extLst>
          </p:cNvPr>
          <p:cNvCxnSpPr>
            <a:cxnSpLocks/>
          </p:cNvCxnSpPr>
          <p:nvPr/>
        </p:nvCxnSpPr>
        <p:spPr>
          <a:xfrm>
            <a:off x="9281528" y="1439436"/>
            <a:ext cx="795079" cy="15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17EF234B-7EB7-4DC6-9025-75F0CD91BEFA}"/>
              </a:ext>
            </a:extLst>
          </p:cNvPr>
          <p:cNvCxnSpPr>
            <a:cxnSpLocks/>
          </p:cNvCxnSpPr>
          <p:nvPr/>
        </p:nvCxnSpPr>
        <p:spPr>
          <a:xfrm flipV="1">
            <a:off x="9283878" y="1066247"/>
            <a:ext cx="792729" cy="15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 39">
            <a:extLst>
              <a:ext uri="{FF2B5EF4-FFF2-40B4-BE49-F238E27FC236}">
                <a16:creationId xmlns="" xmlns:a16="http://schemas.microsoft.com/office/drawing/2014/main" id="{ECF5895F-2496-4EFF-A6FD-B56794262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749494"/>
              </p:ext>
            </p:extLst>
          </p:nvPr>
        </p:nvGraphicFramePr>
        <p:xfrm>
          <a:off x="10188324" y="3678963"/>
          <a:ext cx="1319114" cy="20942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9114">
                  <a:extLst>
                    <a:ext uri="{9D8B030D-6E8A-4147-A177-3AD203B41FA5}">
                      <a16:colId xmlns="" xmlns:a16="http://schemas.microsoft.com/office/drawing/2014/main" val="1851846416"/>
                    </a:ext>
                  </a:extLst>
                </a:gridCol>
              </a:tblGrid>
              <a:tr h="63123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6747660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8773405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2330784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0687084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53484314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EA3156B3-313D-4C49-80D1-CDCC4362C050}"/>
              </a:ext>
            </a:extLst>
          </p:cNvPr>
          <p:cNvCxnSpPr>
            <a:cxnSpLocks/>
          </p:cNvCxnSpPr>
          <p:nvPr/>
        </p:nvCxnSpPr>
        <p:spPr>
          <a:xfrm>
            <a:off x="9281528" y="4829015"/>
            <a:ext cx="795079" cy="15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CF73E975-DF22-4103-8269-4B82A598B898}"/>
              </a:ext>
            </a:extLst>
          </p:cNvPr>
          <p:cNvCxnSpPr>
            <a:cxnSpLocks/>
          </p:cNvCxnSpPr>
          <p:nvPr/>
        </p:nvCxnSpPr>
        <p:spPr>
          <a:xfrm flipV="1">
            <a:off x="9283878" y="4455826"/>
            <a:ext cx="792729" cy="15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B84BF16A-F326-4C98-B904-A2AD2E056C0B}"/>
              </a:ext>
            </a:extLst>
          </p:cNvPr>
          <p:cNvGrpSpPr/>
          <p:nvPr/>
        </p:nvGrpSpPr>
        <p:grpSpPr>
          <a:xfrm>
            <a:off x="9280816" y="4011866"/>
            <a:ext cx="1207085" cy="369332"/>
            <a:chOff x="8645435" y="3363727"/>
            <a:chExt cx="1207085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="" xmlns:a16="http://schemas.microsoft.com/office/drawing/2014/main" id="{486146EE-B22D-44C9-B1A1-7AFD787CF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5435" y="354724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152BCA93-BBA4-427F-9E87-EF50FAC9161D}"/>
                </a:ext>
              </a:extLst>
            </p:cNvPr>
            <p:cNvSpPr txBox="1"/>
            <p:nvPr/>
          </p:nvSpPr>
          <p:spPr>
            <a:xfrm>
              <a:off x="8909079" y="3363727"/>
              <a:ext cx="943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GP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BD3887-1BFA-4C12-8FD7-363B5524B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27" y="4955901"/>
            <a:ext cx="2543741" cy="14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ECBC13-E707-488A-9A77-CD023482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E203793-22CF-4B2A-88B3-AA9AB980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346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0C13596-34A4-42D8-A5A9-E6EED4686D9C}"/>
              </a:ext>
            </a:extLst>
          </p:cNvPr>
          <p:cNvSpPr txBox="1"/>
          <p:nvPr/>
        </p:nvSpPr>
        <p:spPr>
          <a:xfrm>
            <a:off x="6096000" y="2440420"/>
            <a:ext cx="62345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</a:t>
            </a:r>
          </a:p>
          <a:p>
            <a:endParaRPr lang="en-US" dirty="0"/>
          </a:p>
          <a:p>
            <a:r>
              <a:rPr lang="en-US" b="1" dirty="0"/>
              <a:t>SP = </a:t>
            </a:r>
            <a:r>
              <a:rPr lang="en-US" b="1" dirty="0">
                <a:solidFill>
                  <a:srgbClr val="FF0000"/>
                </a:solidFill>
              </a:rPr>
              <a:t>MAX_STACK_HEIGHT</a:t>
            </a:r>
            <a:r>
              <a:rPr lang="en-US" b="1" dirty="0"/>
              <a:t>;</a:t>
            </a:r>
            <a:r>
              <a:rPr lang="en-US" dirty="0"/>
              <a:t>	// Stack starts from 30 in my case </a:t>
            </a:r>
          </a:p>
          <a:p>
            <a:r>
              <a:rPr lang="en-US" b="1" dirty="0"/>
              <a:t>BP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b="1" dirty="0"/>
              <a:t>;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GP = 0</a:t>
            </a:r>
            <a:r>
              <a:rPr lang="en-US" b="1" dirty="0"/>
              <a:t>;</a:t>
            </a:r>
          </a:p>
          <a:p>
            <a:r>
              <a:rPr lang="en-US" dirty="0"/>
              <a:t>PC = 0;</a:t>
            </a:r>
          </a:p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52EA316-6A4A-4BD1-AEBD-CC27B3C764D1}"/>
              </a:ext>
            </a:extLst>
          </p:cNvPr>
          <p:cNvSpPr txBox="1"/>
          <p:nvPr/>
        </p:nvSpPr>
        <p:spPr>
          <a:xfrm>
            <a:off x="1496291" y="2440420"/>
            <a:ext cx="4110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</a:t>
            </a:r>
          </a:p>
          <a:p>
            <a:endParaRPr lang="en-US" dirty="0"/>
          </a:p>
          <a:p>
            <a:r>
              <a:rPr lang="en-US" b="1" dirty="0"/>
              <a:t>SP = 0;           </a:t>
            </a:r>
            <a:r>
              <a:rPr lang="en-US" dirty="0"/>
              <a:t>//Stack starts from 0.</a:t>
            </a:r>
          </a:p>
          <a:p>
            <a:r>
              <a:rPr lang="en-US" b="1" dirty="0"/>
              <a:t>BP = 1;</a:t>
            </a:r>
          </a:p>
          <a:p>
            <a:r>
              <a:rPr lang="en-US" dirty="0"/>
              <a:t>PC = 0;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623292FD-ABF2-4536-8E5C-832353CD4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872354"/>
              </p:ext>
            </p:extLst>
          </p:nvPr>
        </p:nvGraphicFramePr>
        <p:xfrm>
          <a:off x="3232728" y="3643455"/>
          <a:ext cx="1320799" cy="2824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799">
                  <a:extLst>
                    <a:ext uri="{9D8B030D-6E8A-4147-A177-3AD203B41FA5}">
                      <a16:colId xmlns="" xmlns:a16="http://schemas.microsoft.com/office/drawing/2014/main" val="4112084108"/>
                    </a:ext>
                  </a:extLst>
                </a:gridCol>
              </a:tblGrid>
              <a:tr h="28240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950111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88219FA7-2891-4441-92A3-A9100406C675}"/>
              </a:ext>
            </a:extLst>
          </p:cNvPr>
          <p:cNvGrpSpPr/>
          <p:nvPr/>
        </p:nvGrpSpPr>
        <p:grpSpPr>
          <a:xfrm>
            <a:off x="4553527" y="6039110"/>
            <a:ext cx="907208" cy="369332"/>
            <a:chOff x="3501586" y="4548970"/>
            <a:chExt cx="907208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8A9C3C69-9760-4BC7-9917-C151397810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733636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2DCEE78-A5B7-4F48-987B-336003B4680C}"/>
                </a:ext>
              </a:extLst>
            </p:cNvPr>
            <p:cNvSpPr txBox="1"/>
            <p:nvPr/>
          </p:nvSpPr>
          <p:spPr>
            <a:xfrm>
              <a:off x="3819895" y="4548970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32EB80D-9F8C-4358-97B3-2F4045523775}"/>
              </a:ext>
            </a:extLst>
          </p:cNvPr>
          <p:cNvGrpSpPr/>
          <p:nvPr/>
        </p:nvGrpSpPr>
        <p:grpSpPr>
          <a:xfrm>
            <a:off x="4553527" y="6266292"/>
            <a:ext cx="920404" cy="369332"/>
            <a:chOff x="3501586" y="3920044"/>
            <a:chExt cx="920404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0987C04D-00EA-465E-8C81-749759821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09170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E72B8C1F-6293-44C9-A6D9-903473270D77}"/>
                </a:ext>
              </a:extLst>
            </p:cNvPr>
            <p:cNvSpPr txBox="1"/>
            <p:nvPr/>
          </p:nvSpPr>
          <p:spPr>
            <a:xfrm>
              <a:off x="3833091" y="3920044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</a:t>
              </a: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7C561E91-8686-4E86-BDCB-009DD561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2407"/>
              </p:ext>
            </p:extLst>
          </p:nvPr>
        </p:nvGraphicFramePr>
        <p:xfrm>
          <a:off x="8862291" y="3643455"/>
          <a:ext cx="1320799" cy="2824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799">
                  <a:extLst>
                    <a:ext uri="{9D8B030D-6E8A-4147-A177-3AD203B41FA5}">
                      <a16:colId xmlns="" xmlns:a16="http://schemas.microsoft.com/office/drawing/2014/main" val="4112084108"/>
                    </a:ext>
                  </a:extLst>
                </a:gridCol>
              </a:tblGrid>
              <a:tr h="28240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9501116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7F898A6D-5D8D-4BD3-9804-126A779FC6B5}"/>
              </a:ext>
            </a:extLst>
          </p:cNvPr>
          <p:cNvGrpSpPr/>
          <p:nvPr/>
        </p:nvGrpSpPr>
        <p:grpSpPr>
          <a:xfrm>
            <a:off x="10183091" y="6252771"/>
            <a:ext cx="1217198" cy="369332"/>
            <a:chOff x="3501587" y="4548970"/>
            <a:chExt cx="763928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6B896EE4-E3FE-4649-AF81-BA0AFF299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7" y="4733636"/>
              <a:ext cx="208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AB15ECA-1323-4A09-AFB5-ED53B56F21E5}"/>
                </a:ext>
              </a:extLst>
            </p:cNvPr>
            <p:cNvSpPr txBox="1"/>
            <p:nvPr/>
          </p:nvSpPr>
          <p:spPr>
            <a:xfrm>
              <a:off x="3676616" y="4548970"/>
              <a:ext cx="58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BP = 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8496579-3186-4936-9B5F-C6A45A9805BF}"/>
              </a:ext>
            </a:extLst>
          </p:cNvPr>
          <p:cNvGrpSpPr/>
          <p:nvPr/>
        </p:nvGrpSpPr>
        <p:grpSpPr>
          <a:xfrm>
            <a:off x="7730810" y="6252771"/>
            <a:ext cx="1131481" cy="369332"/>
            <a:chOff x="8724922" y="3404579"/>
            <a:chExt cx="1131481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AF7B886C-6594-48B5-B4C4-F690EBD9781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23" y="3589245"/>
              <a:ext cx="376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D5378A1C-6FB5-4826-9F3A-945C7ADE8DC7}"/>
                </a:ext>
              </a:extLst>
            </p:cNvPr>
            <p:cNvSpPr txBox="1"/>
            <p:nvPr/>
          </p:nvSpPr>
          <p:spPr>
            <a:xfrm>
              <a:off x="8724922" y="3404579"/>
              <a:ext cx="943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GP = 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305C6F29-5437-4274-AD0A-346DA7C6E7F3}"/>
              </a:ext>
            </a:extLst>
          </p:cNvPr>
          <p:cNvGrpSpPr/>
          <p:nvPr/>
        </p:nvGrpSpPr>
        <p:grpSpPr>
          <a:xfrm>
            <a:off x="10183090" y="3386856"/>
            <a:ext cx="1327464" cy="369332"/>
            <a:chOff x="3501586" y="3920044"/>
            <a:chExt cx="1327464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EB3C4630-3F9D-4BF8-9B67-58B2645A6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586" y="4091709"/>
              <a:ext cx="331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0528EBB-B042-431A-9ED9-E48654CFF21A}"/>
                </a:ext>
              </a:extLst>
            </p:cNvPr>
            <p:cNvSpPr txBox="1"/>
            <p:nvPr/>
          </p:nvSpPr>
          <p:spPr>
            <a:xfrm>
              <a:off x="3833091" y="3920044"/>
              <a:ext cx="99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 = 30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BCA3491-F43B-4335-AC65-D254159F88EB}"/>
              </a:ext>
            </a:extLst>
          </p:cNvPr>
          <p:cNvSpPr txBox="1"/>
          <p:nvPr/>
        </p:nvSpPr>
        <p:spPr>
          <a:xfrm>
            <a:off x="2958199" y="6177426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504D060-59CC-4C42-A3AF-297223E01043}"/>
              </a:ext>
            </a:extLst>
          </p:cNvPr>
          <p:cNvSpPr txBox="1"/>
          <p:nvPr/>
        </p:nvSpPr>
        <p:spPr>
          <a:xfrm>
            <a:off x="2840115" y="3571522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5059D15-8EA6-45C4-98EE-A993A2146E2B}"/>
              </a:ext>
            </a:extLst>
          </p:cNvPr>
          <p:cNvSpPr txBox="1"/>
          <p:nvPr/>
        </p:nvSpPr>
        <p:spPr>
          <a:xfrm>
            <a:off x="8486211" y="3558521"/>
            <a:ext cx="6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4417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ECBC13-E707-488A-9A77-CD023482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E203793-22CF-4B2A-88B3-AA9AB980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3466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INC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20C82E-1CC5-4D25-8A91-C6A637B6534C}"/>
              </a:ext>
            </a:extLst>
          </p:cNvPr>
          <p:cNvSpPr txBox="1"/>
          <p:nvPr/>
        </p:nvSpPr>
        <p:spPr>
          <a:xfrm>
            <a:off x="6650181" y="2309092"/>
            <a:ext cx="5227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case 6: </a:t>
            </a:r>
          </a:p>
          <a:p>
            <a:pPr lvl="1"/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if (SP-</a:t>
            </a:r>
            <a:r>
              <a:rPr lang="en-US" b="1" dirty="0" err="1">
                <a:solidFill>
                  <a:srgbClr val="FF0000"/>
                </a:solidFill>
              </a:rPr>
              <a:t>IR.m</a:t>
            </a:r>
            <a:r>
              <a:rPr lang="en-US" b="1" dirty="0">
                <a:solidFill>
                  <a:srgbClr val="FF0000"/>
                </a:solidFill>
              </a:rPr>
              <a:t> &lt;= GP) </a:t>
            </a:r>
            <a:r>
              <a:rPr lang="en-US" b="1" dirty="0" err="1">
                <a:solidFill>
                  <a:srgbClr val="FF0000"/>
                </a:solidFill>
              </a:rPr>
              <a:t>ERROR_StackOverflow</a:t>
            </a:r>
            <a:r>
              <a:rPr lang="en-US" b="1" dirty="0">
                <a:solidFill>
                  <a:srgbClr val="FF0000"/>
                </a:solidFill>
              </a:rPr>
              <a:t>(); 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              </a:t>
            </a:r>
          </a:p>
          <a:p>
            <a:pPr lvl="2"/>
            <a:r>
              <a:rPr lang="en-US" b="1" dirty="0"/>
              <a:t>if (</a:t>
            </a:r>
            <a:r>
              <a:rPr lang="en-US" b="1" dirty="0">
                <a:solidFill>
                  <a:srgbClr val="FF0000"/>
                </a:solidFill>
              </a:rPr>
              <a:t>BP == 0</a:t>
            </a:r>
            <a:r>
              <a:rPr lang="en-US" b="1" dirty="0"/>
              <a:t>) </a:t>
            </a:r>
            <a:r>
              <a:rPr lang="en-US" b="1" dirty="0">
                <a:solidFill>
                  <a:srgbClr val="FF0000"/>
                </a:solidFill>
              </a:rPr>
              <a:t>GP = </a:t>
            </a:r>
            <a:r>
              <a:rPr lang="en-US" b="1" dirty="0" err="1">
                <a:solidFill>
                  <a:srgbClr val="FF0000"/>
                </a:solidFill>
              </a:rPr>
              <a:t>GP+IR.m</a:t>
            </a:r>
            <a:endParaRPr lang="en-US" b="1" dirty="0">
              <a:solidFill>
                <a:srgbClr val="FF0000"/>
              </a:solidFill>
            </a:endParaRPr>
          </a:p>
          <a:p>
            <a:pPr lvl="2"/>
            <a:r>
              <a:rPr lang="en-US" b="1" dirty="0"/>
              <a:t>else </a:t>
            </a:r>
            <a:r>
              <a:rPr lang="en-US" b="1" dirty="0">
                <a:solidFill>
                  <a:srgbClr val="FF0000"/>
                </a:solidFill>
              </a:rPr>
              <a:t>SP = SP-</a:t>
            </a:r>
            <a:r>
              <a:rPr lang="en-US" b="1" dirty="0" err="1">
                <a:solidFill>
                  <a:srgbClr val="FF0000"/>
                </a:solidFill>
              </a:rPr>
              <a:t>IR.m</a:t>
            </a:r>
            <a:r>
              <a:rPr lang="en-US" b="1" dirty="0"/>
              <a:t>;</a:t>
            </a:r>
          </a:p>
          <a:p>
            <a:pPr lvl="1"/>
            <a:r>
              <a:rPr lang="en-US" dirty="0"/>
              <a:t>break;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876A20A-86A6-4C12-A01A-1734F5799739}"/>
              </a:ext>
            </a:extLst>
          </p:cNvPr>
          <p:cNvSpPr txBox="1"/>
          <p:nvPr/>
        </p:nvSpPr>
        <p:spPr>
          <a:xfrm>
            <a:off x="1496290" y="2440420"/>
            <a:ext cx="51538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endParaRPr lang="en-US" dirty="0"/>
          </a:p>
          <a:p>
            <a:pPr lvl="1"/>
            <a:r>
              <a:rPr lang="en-US" dirty="0"/>
              <a:t>case 6: </a:t>
            </a:r>
          </a:p>
          <a:p>
            <a:pPr lvl="2"/>
            <a:r>
              <a:rPr lang="en-US" dirty="0"/>
              <a:t>SP = </a:t>
            </a:r>
            <a:r>
              <a:rPr lang="en-US" dirty="0" err="1"/>
              <a:t>SP+IR.m</a:t>
            </a:r>
            <a:r>
              <a:rPr lang="en-US" dirty="0"/>
              <a:t>;</a:t>
            </a:r>
          </a:p>
          <a:p>
            <a:pPr lvl="2"/>
            <a:r>
              <a:rPr lang="en-US" dirty="0"/>
              <a:t>break;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23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ECBC13-E707-488A-9A77-CD023482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E203793-22CF-4B2A-88B3-AA9AB980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3466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LOD</a:t>
            </a: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20C82E-1CC5-4D25-8A91-C6A637B6534C}"/>
              </a:ext>
            </a:extLst>
          </p:cNvPr>
          <p:cNvSpPr txBox="1"/>
          <p:nvPr/>
        </p:nvSpPr>
        <p:spPr>
          <a:xfrm>
            <a:off x="6650181" y="2309093"/>
            <a:ext cx="4592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endParaRPr lang="en-US" dirty="0"/>
          </a:p>
          <a:p>
            <a:pPr lvl="1"/>
            <a:r>
              <a:rPr lang="en-US" dirty="0"/>
              <a:t>case 3: </a:t>
            </a:r>
          </a:p>
          <a:p>
            <a:pPr lvl="2"/>
            <a:r>
              <a:rPr lang="en-US" b="1" dirty="0"/>
              <a:t>if (</a:t>
            </a:r>
            <a:r>
              <a:rPr lang="en-US" b="1" dirty="0">
                <a:solidFill>
                  <a:srgbClr val="FF0000"/>
                </a:solidFill>
              </a:rPr>
              <a:t>base(</a:t>
            </a:r>
            <a:r>
              <a:rPr lang="en-US" b="1" dirty="0" err="1">
                <a:solidFill>
                  <a:srgbClr val="FF0000"/>
                </a:solidFill>
              </a:rPr>
              <a:t>IR.l</a:t>
            </a:r>
            <a:r>
              <a:rPr lang="en-US" b="1" dirty="0">
                <a:solidFill>
                  <a:srgbClr val="FF0000"/>
                </a:solidFill>
              </a:rPr>
              <a:t>, BP)==0</a:t>
            </a:r>
            <a:r>
              <a:rPr lang="en-US" b="1" dirty="0"/>
              <a:t>)</a:t>
            </a:r>
            <a:r>
              <a:rPr lang="en-US" dirty="0"/>
              <a:t> </a:t>
            </a:r>
          </a:p>
          <a:p>
            <a:pPr lvl="2"/>
            <a:r>
              <a:rPr lang="en-US" b="1" dirty="0"/>
              <a:t>R[</a:t>
            </a:r>
            <a:r>
              <a:rPr lang="en-US" b="1" dirty="0" err="1"/>
              <a:t>IR.r</a:t>
            </a:r>
            <a:r>
              <a:rPr lang="en-US" b="1" dirty="0"/>
              <a:t>] = stack[base(</a:t>
            </a:r>
            <a:r>
              <a:rPr lang="en-US" b="1" dirty="0" err="1"/>
              <a:t>IR.l</a:t>
            </a:r>
            <a:r>
              <a:rPr lang="en-US" b="1" dirty="0"/>
              <a:t>, BP)+</a:t>
            </a:r>
            <a:r>
              <a:rPr lang="en-US" b="1" dirty="0" err="1"/>
              <a:t>IR.m</a:t>
            </a:r>
            <a:r>
              <a:rPr lang="en-US" b="1" dirty="0"/>
              <a:t>];</a:t>
            </a:r>
          </a:p>
          <a:p>
            <a:pPr lvl="1"/>
            <a:r>
              <a:rPr lang="en-US" dirty="0"/>
              <a:t>         </a:t>
            </a:r>
            <a:r>
              <a:rPr lang="en-US" b="1" dirty="0"/>
              <a:t>else </a:t>
            </a:r>
          </a:p>
          <a:p>
            <a:pPr lvl="2"/>
            <a:r>
              <a:rPr lang="en-US" b="1" dirty="0"/>
              <a:t>R[</a:t>
            </a:r>
            <a:r>
              <a:rPr lang="en-US" b="1" dirty="0" err="1"/>
              <a:t>IR.r</a:t>
            </a:r>
            <a:r>
              <a:rPr lang="en-US" b="1" dirty="0"/>
              <a:t>] = stack[</a:t>
            </a:r>
            <a:r>
              <a:rPr lang="en-US" b="1" dirty="0">
                <a:solidFill>
                  <a:srgbClr val="FF0000"/>
                </a:solidFill>
              </a:rPr>
              <a:t>base(</a:t>
            </a:r>
            <a:r>
              <a:rPr lang="en-US" b="1" dirty="0" err="1">
                <a:solidFill>
                  <a:srgbClr val="FF0000"/>
                </a:solidFill>
              </a:rPr>
              <a:t>IR.l</a:t>
            </a:r>
            <a:r>
              <a:rPr lang="en-US" b="1" dirty="0">
                <a:solidFill>
                  <a:srgbClr val="FF0000"/>
                </a:solidFill>
              </a:rPr>
              <a:t>, BP)-</a:t>
            </a:r>
            <a:r>
              <a:rPr lang="en-US" b="1" dirty="0" err="1">
                <a:solidFill>
                  <a:srgbClr val="FF0000"/>
                </a:solidFill>
              </a:rPr>
              <a:t>IR.m</a:t>
            </a:r>
            <a:r>
              <a:rPr lang="en-US" b="1" dirty="0"/>
              <a:t>];</a:t>
            </a:r>
          </a:p>
          <a:p>
            <a:pPr lvl="1"/>
            <a:r>
              <a:rPr lang="en-US" dirty="0"/>
              <a:t>         break;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876A20A-86A6-4C12-A01A-1734F5799739}"/>
              </a:ext>
            </a:extLst>
          </p:cNvPr>
          <p:cNvSpPr txBox="1"/>
          <p:nvPr/>
        </p:nvSpPr>
        <p:spPr>
          <a:xfrm>
            <a:off x="1496290" y="2440420"/>
            <a:ext cx="51538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</a:t>
            </a:r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IR.op</a:t>
            </a:r>
            <a:r>
              <a:rPr lang="en-US" dirty="0"/>
              <a:t>){</a:t>
            </a:r>
          </a:p>
          <a:p>
            <a:r>
              <a:rPr lang="en-US" dirty="0"/>
              <a:t>	……</a:t>
            </a:r>
          </a:p>
          <a:p>
            <a:endParaRPr lang="en-US" dirty="0"/>
          </a:p>
          <a:p>
            <a:pPr lvl="1"/>
            <a:r>
              <a:rPr lang="en-US" dirty="0"/>
              <a:t>case 3: </a:t>
            </a:r>
          </a:p>
          <a:p>
            <a:pPr lvl="2"/>
            <a:r>
              <a:rPr lang="en-US" b="1" dirty="0"/>
              <a:t>R[</a:t>
            </a:r>
            <a:r>
              <a:rPr lang="en-US" b="1" dirty="0" err="1"/>
              <a:t>IR.r</a:t>
            </a:r>
            <a:r>
              <a:rPr lang="en-US" b="1" dirty="0"/>
              <a:t>] = stack[base(</a:t>
            </a:r>
            <a:r>
              <a:rPr lang="en-US" b="1" dirty="0" err="1"/>
              <a:t>IR.l</a:t>
            </a:r>
            <a:r>
              <a:rPr lang="en-US" b="1" dirty="0"/>
              <a:t>, BP)+</a:t>
            </a:r>
            <a:r>
              <a:rPr lang="en-US" b="1" dirty="0" err="1"/>
              <a:t>IR.m</a:t>
            </a:r>
            <a:r>
              <a:rPr lang="en-US" b="1" dirty="0"/>
              <a:t>];</a:t>
            </a:r>
          </a:p>
          <a:p>
            <a:pPr lvl="2"/>
            <a:r>
              <a:rPr lang="en-US" dirty="0"/>
              <a:t>break;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96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f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Theme1" id="{283A464E-E036-4FD3-9117-72A31D7423B2}" vid="{5C8AD1F0-8BEA-4DA0-8C89-3F011C14A3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ucfTheme1</Template>
  <TotalTime>531</TotalTime>
  <Words>381</Words>
  <Application>Microsoft Office PowerPoint</Application>
  <PresentationFormat>Widescreen</PresentationFormat>
  <Paragraphs>299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Helvetica</vt:lpstr>
      <vt:lpstr>Helvetica Neue</vt:lpstr>
      <vt:lpstr>Helvetica Neue Medium</vt:lpstr>
      <vt:lpstr>ucfTheme1</vt:lpstr>
      <vt:lpstr>Virtual Machine (HW1) with  an Inversed Stack</vt:lpstr>
      <vt:lpstr>Outline</vt:lpstr>
      <vt:lpstr>Inversed Stack</vt:lpstr>
      <vt:lpstr>Inversed Stack</vt:lpstr>
      <vt:lpstr>Inversed Stack</vt:lpstr>
      <vt:lpstr>Intuition</vt:lpstr>
      <vt:lpstr>Modifications</vt:lpstr>
      <vt:lpstr>Modifications</vt:lpstr>
      <vt:lpstr>Modifications</vt:lpstr>
      <vt:lpstr>Modifications</vt:lpstr>
      <vt:lpstr>Modifications</vt:lpstr>
      <vt:lpstr>Modifications</vt:lpstr>
      <vt:lpstr>Modifications</vt:lpstr>
      <vt:lpstr>Testing 1</vt:lpstr>
      <vt:lpstr>Testing 2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Machine with  Inversed Stack</dc:title>
  <dc:creator>Lan Luo</dc:creator>
  <cp:lastModifiedBy>Euripides</cp:lastModifiedBy>
  <cp:revision>46</cp:revision>
  <cp:lastPrinted>2019-05-15T17:54:08Z</cp:lastPrinted>
  <dcterms:created xsi:type="dcterms:W3CDTF">2019-04-19T03:41:11Z</dcterms:created>
  <dcterms:modified xsi:type="dcterms:W3CDTF">2019-05-15T19:38:40Z</dcterms:modified>
</cp:coreProperties>
</file>